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mbria" panose="02040503050406030204" pitchFamily="18" charset="0"/>
      <p:regular r:id="rId12"/>
      <p:bold r:id="rId13"/>
      <p:italic r:id="rId14"/>
      <p:boldItalic r:id="rId15"/>
    </p:embeddedFont>
    <p:embeddedFont>
      <p:font typeface="Times" panose="02020603050405020304" pitchFamily="18"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17C043-118E-45C9-B8B3-3268D865902F}">
  <a:tblStyle styleId="{D417C043-118E-45C9-B8B3-3268D86590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4" d="100"/>
          <a:sy n="204" d="100"/>
        </p:scale>
        <p:origin x="312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source.org/wp-content/uploads/old/STAR.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searchgate.net/publication/249400192_The_Enduring_Effects_of_Small_Class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c22ef82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c22ef82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2352"/>
              </a:lnSpc>
              <a:spcBef>
                <a:spcPts val="1500"/>
              </a:spcBef>
              <a:spcAft>
                <a:spcPts val="0"/>
              </a:spcAft>
              <a:buClr>
                <a:schemeClr val="dk1"/>
              </a:buClr>
              <a:buSzPts val="1100"/>
              <a:buFont typeface="Arial"/>
              <a:buNone/>
            </a:pPr>
            <a:r>
              <a:rPr lang="en" sz="1700" b="1">
                <a:solidFill>
                  <a:srgbClr val="00334C"/>
                </a:solidFill>
              </a:rPr>
              <a:t>Wallace Foundation:</a:t>
            </a:r>
            <a:r>
              <a:rPr lang="en" sz="1700">
                <a:solidFill>
                  <a:srgbClr val="00334C"/>
                </a:solidFill>
              </a:rPr>
              <a:t> </a:t>
            </a:r>
            <a:r>
              <a:rPr lang="en" sz="1500">
                <a:solidFill>
                  <a:srgbClr val="00334C"/>
                </a:solidFill>
              </a:rPr>
              <a:t>Part II: Shaping the Future of Turnaround - The School Turnaround Field Guide, states:</a:t>
            </a:r>
            <a:endParaRPr sz="1500">
              <a:solidFill>
                <a:srgbClr val="00334C"/>
              </a:solidFill>
            </a:endParaRPr>
          </a:p>
          <a:p>
            <a:pPr marL="0" lvl="0" indent="0" algn="l" rtl="0">
              <a:lnSpc>
                <a:spcPct val="132352"/>
              </a:lnSpc>
              <a:spcBef>
                <a:spcPts val="1500"/>
              </a:spcBef>
              <a:spcAft>
                <a:spcPts val="0"/>
              </a:spcAft>
              <a:buClr>
                <a:schemeClr val="dk1"/>
              </a:buClr>
              <a:buSzPts val="1100"/>
              <a:buFont typeface="Arial"/>
              <a:buNone/>
            </a:pPr>
            <a:r>
              <a:rPr lang="en" sz="2100">
                <a:solidFill>
                  <a:srgbClr val="00334C"/>
                </a:solidFill>
              </a:rPr>
              <a:t>Schools-Level Lessons Learned</a:t>
            </a:r>
            <a:endParaRPr sz="2100">
              <a:solidFill>
                <a:srgbClr val="00334C"/>
              </a:solidFill>
            </a:endParaRPr>
          </a:p>
          <a:p>
            <a:pPr marL="0" lvl="0" indent="0" algn="l" rtl="0">
              <a:lnSpc>
                <a:spcPct val="115000"/>
              </a:lnSpc>
              <a:spcBef>
                <a:spcPts val="800"/>
              </a:spcBef>
              <a:spcAft>
                <a:spcPts val="0"/>
              </a:spcAft>
              <a:buNone/>
            </a:pPr>
            <a:r>
              <a:rPr lang="en" sz="1500">
                <a:solidFill>
                  <a:srgbClr val="424242"/>
                </a:solidFill>
              </a:rPr>
              <a:t>Practitioners that have taken on schools in need of turnaround, even the school operators that have previously been successful at managing schools with high-need populations of students, consistently say that they were unprepared for the severity of the student need and the school issues that had to be addressed. </a:t>
            </a:r>
            <a:r>
              <a:rPr lang="en" sz="1500">
                <a:solidFill>
                  <a:srgbClr val="424242"/>
                </a:solidFill>
                <a:highlight>
                  <a:srgbClr val="FFFFFF"/>
                </a:highlight>
              </a:rPr>
              <a:t>As a result, they have had to make fundamental changes in their approaches to building school culture, training and supporting staff, and driving improved student performance. What follows is an overview of some of the lessons that school operators, districts, states, and their partners have learned for successful turnaround at the school level. (For a summary, see Exhibit 15.)</a:t>
            </a:r>
            <a:endParaRPr sz="1500">
              <a:solidFill>
                <a:srgbClr val="424242"/>
              </a:solidFill>
            </a:endParaRPr>
          </a:p>
          <a:p>
            <a:pPr marL="0" lvl="0" indent="0" algn="l" rtl="0">
              <a:lnSpc>
                <a:spcPct val="132352"/>
              </a:lnSpc>
              <a:spcBef>
                <a:spcPts val="1500"/>
              </a:spcBef>
              <a:spcAft>
                <a:spcPts val="0"/>
              </a:spcAft>
              <a:buNone/>
            </a:pPr>
            <a:r>
              <a:rPr lang="en" sz="2100" b="1">
                <a:solidFill>
                  <a:srgbClr val="00334C"/>
                </a:solidFill>
              </a:rPr>
              <a:t>Exhibit 15:</a:t>
            </a:r>
            <a:r>
              <a:rPr lang="en" sz="2100">
                <a:solidFill>
                  <a:srgbClr val="00334C"/>
                </a:solidFill>
              </a:rPr>
              <a:t> School-Level Lessons Learned</a:t>
            </a:r>
            <a:endParaRPr sz="2100">
              <a:solidFill>
                <a:srgbClr val="00334C"/>
              </a:solidFill>
            </a:endParaRPr>
          </a:p>
          <a:p>
            <a:pPr marL="0" lvl="0" indent="0" algn="l" rtl="0">
              <a:lnSpc>
                <a:spcPct val="115000"/>
              </a:lnSpc>
              <a:spcBef>
                <a:spcPts val="800"/>
              </a:spcBef>
              <a:spcAft>
                <a:spcPts val="0"/>
              </a:spcAft>
              <a:buNone/>
            </a:pPr>
            <a:r>
              <a:rPr lang="en" sz="1500" b="1">
                <a:solidFill>
                  <a:srgbClr val="424242"/>
                </a:solidFill>
              </a:rPr>
              <a:t>Planning</a:t>
            </a:r>
            <a:endParaRPr sz="1500" b="1">
              <a:solidFill>
                <a:srgbClr val="424242"/>
              </a:solidFill>
            </a:endParaRPr>
          </a:p>
          <a:p>
            <a:pPr marL="457200" lvl="0" indent="-323850" algn="l" rtl="0">
              <a:lnSpc>
                <a:spcPct val="115000"/>
              </a:lnSpc>
              <a:spcBef>
                <a:spcPts val="1500"/>
              </a:spcBef>
              <a:spcAft>
                <a:spcPts val="0"/>
              </a:spcAft>
              <a:buClr>
                <a:srgbClr val="424242"/>
              </a:buClr>
              <a:buSzPts val="1500"/>
              <a:buChar char="●"/>
            </a:pPr>
            <a:r>
              <a:rPr lang="en" sz="1500">
                <a:solidFill>
                  <a:srgbClr val="424242"/>
                </a:solidFill>
              </a:rPr>
              <a:t>Identify school leadership early so as to build in planning time to engage the community, establish the vision, and create a new school culture.</a:t>
            </a:r>
            <a:endParaRPr sz="1500">
              <a:solidFill>
                <a:srgbClr val="424242"/>
              </a:solidFill>
            </a:endParaRPr>
          </a:p>
          <a:p>
            <a:pPr marL="457200" lvl="0" indent="-323850" algn="l" rtl="0">
              <a:lnSpc>
                <a:spcPct val="115000"/>
              </a:lnSpc>
              <a:spcBef>
                <a:spcPts val="0"/>
              </a:spcBef>
              <a:spcAft>
                <a:spcPts val="0"/>
              </a:spcAft>
              <a:buClr>
                <a:srgbClr val="424242"/>
              </a:buClr>
              <a:buSzPts val="1500"/>
              <a:buChar char="●"/>
            </a:pPr>
            <a:r>
              <a:rPr lang="en" sz="1500">
                <a:solidFill>
                  <a:srgbClr val="424242"/>
                </a:solidFill>
              </a:rPr>
              <a:t>Prepare to meet student needs that are severe and pervasive — hire specialized staff, recruit and train teachers with specific capabilities, and engage with effective external providers, as appropriate.</a:t>
            </a:r>
            <a:endParaRPr sz="1500">
              <a:solidFill>
                <a:srgbClr val="424242"/>
              </a:solidFill>
            </a:endParaRPr>
          </a:p>
          <a:p>
            <a:pPr marL="0" lvl="0" indent="0" algn="l" rtl="0">
              <a:lnSpc>
                <a:spcPct val="115000"/>
              </a:lnSpc>
              <a:spcBef>
                <a:spcPts val="800"/>
              </a:spcBef>
              <a:spcAft>
                <a:spcPts val="0"/>
              </a:spcAft>
              <a:buNone/>
            </a:pPr>
            <a:r>
              <a:rPr lang="en" sz="1500" b="1">
                <a:solidFill>
                  <a:srgbClr val="424242"/>
                </a:solidFill>
              </a:rPr>
              <a:t>Human Capital</a:t>
            </a:r>
            <a:endParaRPr sz="1500" b="1">
              <a:solidFill>
                <a:srgbClr val="424242"/>
              </a:solidFill>
            </a:endParaRPr>
          </a:p>
          <a:p>
            <a:pPr marL="457200" lvl="0" indent="-323850" algn="l" rtl="0">
              <a:lnSpc>
                <a:spcPct val="115000"/>
              </a:lnSpc>
              <a:spcBef>
                <a:spcPts val="1500"/>
              </a:spcBef>
              <a:spcAft>
                <a:spcPts val="0"/>
              </a:spcAft>
              <a:buClr>
                <a:srgbClr val="424242"/>
              </a:buClr>
              <a:buSzPts val="1500"/>
              <a:buChar char="●"/>
            </a:pPr>
            <a:r>
              <a:rPr lang="en" sz="1500">
                <a:solidFill>
                  <a:srgbClr val="424242"/>
                </a:solidFill>
              </a:rPr>
              <a:t>Provide strong classroom and teamwork skills and additional support to teachers.</a:t>
            </a:r>
            <a:endParaRPr sz="1500">
              <a:solidFill>
                <a:srgbClr val="424242"/>
              </a:solidFill>
            </a:endParaRPr>
          </a:p>
          <a:p>
            <a:pPr marL="457200" lvl="0" indent="-323850" algn="l" rtl="0">
              <a:lnSpc>
                <a:spcPct val="115000"/>
              </a:lnSpc>
              <a:spcBef>
                <a:spcPts val="0"/>
              </a:spcBef>
              <a:spcAft>
                <a:spcPts val="0"/>
              </a:spcAft>
              <a:buClr>
                <a:srgbClr val="424242"/>
              </a:buClr>
              <a:buSzPts val="1500"/>
              <a:buChar char="●"/>
            </a:pPr>
            <a:r>
              <a:rPr lang="en" sz="1500">
                <a:solidFill>
                  <a:srgbClr val="424242"/>
                </a:solidFill>
              </a:rPr>
              <a:t>Empower principals and leadership teams with key autonomies over staffing, program, budget, schedule, and data.</a:t>
            </a:r>
            <a:endParaRPr sz="1500">
              <a:solidFill>
                <a:srgbClr val="424242"/>
              </a:solidFill>
            </a:endParaRPr>
          </a:p>
          <a:p>
            <a:pPr marL="457200" lvl="0" indent="-323850" algn="l" rtl="0">
              <a:lnSpc>
                <a:spcPct val="115000"/>
              </a:lnSpc>
              <a:spcBef>
                <a:spcPts val="0"/>
              </a:spcBef>
              <a:spcAft>
                <a:spcPts val="0"/>
              </a:spcAft>
              <a:buClr>
                <a:srgbClr val="424242"/>
              </a:buClr>
              <a:buSzPts val="1500"/>
              <a:buChar char="●"/>
            </a:pPr>
            <a:r>
              <a:rPr lang="en" sz="1500">
                <a:solidFill>
                  <a:srgbClr val="424242"/>
                </a:solidFill>
              </a:rPr>
              <a:t>Ensure principals and school leadership teams have the will, skill, and authority to drive change in demanding environments.</a:t>
            </a:r>
            <a:endParaRPr sz="1500">
              <a:solidFill>
                <a:srgbClr val="424242"/>
              </a:solidFill>
            </a:endParaRPr>
          </a:p>
          <a:p>
            <a:pPr marL="0" lvl="0" indent="0" algn="l" rtl="0">
              <a:lnSpc>
                <a:spcPct val="115000"/>
              </a:lnSpc>
              <a:spcBef>
                <a:spcPts val="800"/>
              </a:spcBef>
              <a:spcAft>
                <a:spcPts val="0"/>
              </a:spcAft>
              <a:buNone/>
            </a:pPr>
            <a:r>
              <a:rPr lang="en" sz="1500" b="1">
                <a:solidFill>
                  <a:srgbClr val="424242"/>
                </a:solidFill>
              </a:rPr>
              <a:t>Maintaining Support and Building Sustainability</a:t>
            </a:r>
            <a:endParaRPr sz="1500" b="1">
              <a:solidFill>
                <a:srgbClr val="424242"/>
              </a:solidFill>
            </a:endParaRPr>
          </a:p>
          <a:p>
            <a:pPr marL="457200" lvl="0" indent="-323850" algn="l" rtl="0">
              <a:lnSpc>
                <a:spcPct val="115000"/>
              </a:lnSpc>
              <a:spcBef>
                <a:spcPts val="1500"/>
              </a:spcBef>
              <a:spcAft>
                <a:spcPts val="0"/>
              </a:spcAft>
              <a:buClr>
                <a:srgbClr val="424242"/>
              </a:buClr>
              <a:buSzPts val="1500"/>
              <a:buChar char="●"/>
            </a:pPr>
            <a:r>
              <a:rPr lang="en" sz="1500">
                <a:solidFill>
                  <a:srgbClr val="424242"/>
                </a:solidFill>
              </a:rPr>
              <a:t>Signal change early and build momentum by delivering and communicating “quick wins.”</a:t>
            </a:r>
            <a:endParaRPr sz="1500">
              <a:solidFill>
                <a:srgbClr val="424242"/>
              </a:solidFill>
            </a:endParaRPr>
          </a:p>
          <a:p>
            <a:pPr marL="457200" lvl="0" indent="-323850" algn="l" rtl="0">
              <a:lnSpc>
                <a:spcPct val="115000"/>
              </a:lnSpc>
              <a:spcBef>
                <a:spcPts val="0"/>
              </a:spcBef>
              <a:spcAft>
                <a:spcPts val="0"/>
              </a:spcAft>
              <a:buClr>
                <a:srgbClr val="424242"/>
              </a:buClr>
              <a:buSzPts val="1500"/>
              <a:buChar char="●"/>
            </a:pPr>
            <a:r>
              <a:rPr lang="en" sz="1500">
                <a:solidFill>
                  <a:srgbClr val="424242"/>
                </a:solidFill>
              </a:rPr>
              <a:t>Build capacity for long-term sustainable results.</a:t>
            </a:r>
            <a:endParaRPr sz="1500">
              <a:solidFill>
                <a:srgbClr val="424242"/>
              </a:solidFill>
            </a:endParaRPr>
          </a:p>
          <a:p>
            <a:pPr marL="0" lvl="0" indent="0" algn="l" rtl="0">
              <a:lnSpc>
                <a:spcPct val="115000"/>
              </a:lnSpc>
              <a:spcBef>
                <a:spcPts val="800"/>
              </a:spcBef>
              <a:spcAft>
                <a:spcPts val="0"/>
              </a:spcAft>
              <a:buNone/>
            </a:pPr>
            <a:r>
              <a:rPr lang="en" sz="1700" b="1">
                <a:solidFill>
                  <a:srgbClr val="424242"/>
                </a:solidFill>
              </a:rPr>
              <a:t>Also, Wallace Foundation:</a:t>
            </a:r>
            <a:r>
              <a:rPr lang="en" sz="1500">
                <a:solidFill>
                  <a:srgbClr val="424242"/>
                </a:solidFill>
              </a:rPr>
              <a:t> </a:t>
            </a:r>
            <a:r>
              <a:rPr lang="en" sz="1500">
                <a:solidFill>
                  <a:srgbClr val="00334C"/>
                </a:solidFill>
              </a:rPr>
              <a:t>Measuring Success - The School Turnaround Field Guide states under:</a:t>
            </a:r>
            <a:endParaRPr sz="1500">
              <a:solidFill>
                <a:srgbClr val="00334C"/>
              </a:solidFill>
            </a:endParaRPr>
          </a:p>
          <a:p>
            <a:pPr marL="0" lvl="0" indent="0" algn="l" rtl="0">
              <a:lnSpc>
                <a:spcPct val="132352"/>
              </a:lnSpc>
              <a:spcBef>
                <a:spcPts val="1500"/>
              </a:spcBef>
              <a:spcAft>
                <a:spcPts val="0"/>
              </a:spcAft>
              <a:buNone/>
            </a:pPr>
            <a:r>
              <a:rPr lang="en" sz="2100">
                <a:solidFill>
                  <a:srgbClr val="00334C"/>
                </a:solidFill>
              </a:rPr>
              <a:t>Defining Success for Schools</a:t>
            </a:r>
            <a:endParaRPr sz="2100">
              <a:solidFill>
                <a:srgbClr val="00334C"/>
              </a:solidFill>
            </a:endParaRPr>
          </a:p>
          <a:p>
            <a:pPr marL="457200" lvl="0" indent="-323850" algn="l" rtl="0">
              <a:lnSpc>
                <a:spcPct val="115000"/>
              </a:lnSpc>
              <a:spcBef>
                <a:spcPts val="800"/>
              </a:spcBef>
              <a:spcAft>
                <a:spcPts val="0"/>
              </a:spcAft>
              <a:buClr>
                <a:srgbClr val="424242"/>
              </a:buClr>
              <a:buSzPts val="1500"/>
              <a:buChar char="●"/>
            </a:pPr>
            <a:r>
              <a:rPr lang="en" sz="1500" b="1">
                <a:solidFill>
                  <a:srgbClr val="424242"/>
                </a:solidFill>
              </a:rPr>
              <a:t>Timeline to Success.</a:t>
            </a:r>
            <a:r>
              <a:rPr lang="en" sz="1500">
                <a:solidFill>
                  <a:srgbClr val="424242"/>
                </a:solidFill>
              </a:rPr>
              <a:t> In general, interviewees believed schools can be turned around in two to four years, with improvement in the school environment and culture occurring within two years and improvements in student performance starting by the second or third year. However, this timeline will vary and is expected to be longer in high schools.</a:t>
            </a:r>
            <a:endParaRPr sz="1500">
              <a:solidFill>
                <a:srgbClr val="424242"/>
              </a:solidFill>
            </a:endParaRPr>
          </a:p>
          <a:p>
            <a:pPr marL="0" lvl="0" indent="0" algn="l" rtl="0">
              <a:lnSpc>
                <a:spcPct val="115000"/>
              </a:lnSpc>
              <a:spcBef>
                <a:spcPts val="800"/>
              </a:spcBef>
              <a:spcAft>
                <a:spcPts val="0"/>
              </a:spcAft>
              <a:buNone/>
            </a:pPr>
            <a:r>
              <a:rPr lang="en" sz="1500">
                <a:solidFill>
                  <a:srgbClr val="424242"/>
                </a:solidFill>
                <a:highlight>
                  <a:srgbClr val="FFFFFF"/>
                </a:highlight>
              </a:rPr>
              <a:t>Practitioners urge patience in the first year or two of turnaround, as some performance indicators may actually decline once significant changes are enacted in a school. “We have seen a school look quantitatively worse before it improves,” says Don Fraynd, turnaround officer at the Chicago Public Schools. “We have seen huge spikes in suspensions while discipline in the building was being reset. We aren’t going to expect a jump in test scores in the first year.” Some signs of progress may also look counterintuitive. For example, increased attendance and participation, which in the long term will improve student performance, may in the short term lead to a decline in average test scores, as students with poor attendance, who are often far behind their peers academically, begin to regularly attend school.</a:t>
            </a:r>
            <a:endParaRPr sz="1500">
              <a:solidFill>
                <a:srgbClr val="424242"/>
              </a:solidFill>
              <a:highlight>
                <a:srgbClr val="FFFFFF"/>
              </a:highlight>
            </a:endParaRPr>
          </a:p>
          <a:p>
            <a:pPr marL="0" lvl="0" indent="0" algn="l" rtl="0">
              <a:lnSpc>
                <a:spcPct val="115000"/>
              </a:lnSpc>
              <a:spcBef>
                <a:spcPts val="800"/>
              </a:spcBef>
              <a:spcAft>
                <a:spcPts val="0"/>
              </a:spcAft>
              <a:buNone/>
            </a:pPr>
            <a:r>
              <a:rPr lang="en" sz="1500">
                <a:solidFill>
                  <a:srgbClr val="424242"/>
                </a:solidFill>
                <a:highlight>
                  <a:srgbClr val="FFFFFF"/>
                </a:highlight>
              </a:rPr>
              <a:t>Beyond the importance of defining, tracking, and learning from measurable indicators, many experienced practitioners note that a successful turnaround can be palpably sensed upon entering the school. Practitioners note visible changes in students, who positively interact with their peers, are more fully engaged in classroom activities, and express optimism and pride in their conversations with teachers and other adults in the building. They describe hallways and lunchrooms that are peaceful and ordered. They see evidence of a positive culture and high expectations for students in posted goals and progress reports, in classroom management systems, and in how teachers speak about their students.</a:t>
            </a:r>
            <a:endParaRPr sz="1500">
              <a:solidFill>
                <a:srgbClr val="424242"/>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sz="1500">
              <a:solidFill>
                <a:srgbClr val="424242"/>
              </a:solidFill>
            </a:endParaRPr>
          </a:p>
          <a:p>
            <a:pPr marL="0" lvl="0" indent="0" algn="l" rtl="0">
              <a:spcBef>
                <a:spcPts val="15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f38df57b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f38df57b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fadd8c45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fadd8c45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Need for intensive intervention for a large percentage of students. Not just the 20 students each interventionist sees. Hence, the need for smaller class sizes in which small group instruction can take place for both intervention and enrichment.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fadd8c45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fadd8c45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Need for intensive intervention for a large percentage of students. Not just the 20 students each interventionist sees. Hence, the need for smaller class sizes in which small group instruction can take place for both intervention and enrichment.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0c22ef820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0c22ef820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AutoNum type="arabicPeriod"/>
            </a:pPr>
            <a:r>
              <a:rPr lang="en" sz="1350">
                <a:solidFill>
                  <a:srgbClr val="616161"/>
                </a:solidFill>
                <a:highlight>
                  <a:srgbClr val="FFFF00"/>
                </a:highlight>
              </a:rPr>
              <a:t>Students receive more individualized attention and interact more with the teacher.</a:t>
            </a:r>
            <a:endParaRPr sz="1350">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en" sz="1350">
                <a:solidFill>
                  <a:srgbClr val="616161"/>
                </a:solidFill>
                <a:highlight>
                  <a:srgbClr val="FFFF00"/>
                </a:highlight>
              </a:rPr>
              <a:t>Teachers have more flexibility to use different instructional approaches.</a:t>
            </a:r>
            <a:endParaRPr sz="1350">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en" sz="1350">
                <a:solidFill>
                  <a:srgbClr val="616161"/>
                </a:solidFill>
                <a:highlight>
                  <a:srgbClr val="FFFF00"/>
                </a:highlight>
              </a:rPr>
              <a:t>Fewer students are less distracting to each other than a large group of children.</a:t>
            </a:r>
            <a:endParaRPr sz="1350">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en" sz="1350">
                <a:solidFill>
                  <a:srgbClr val="616161"/>
                </a:solidFill>
                <a:highlight>
                  <a:srgbClr val="FFFF00"/>
                </a:highlight>
              </a:rPr>
              <a:t>Teachers have more time to teach because there are fewer discipline problems.</a:t>
            </a:r>
            <a:endParaRPr sz="1350">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en" sz="1350">
                <a:solidFill>
                  <a:srgbClr val="616161"/>
                </a:solidFill>
                <a:highlight>
                  <a:srgbClr val="FFFF00"/>
                </a:highlight>
              </a:rPr>
              <a:t>Students are more likely to participate in class and become more involved.</a:t>
            </a:r>
            <a:endParaRPr sz="1350">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en" sz="1350">
                <a:solidFill>
                  <a:srgbClr val="616161"/>
                </a:solidFill>
                <a:highlight>
                  <a:srgbClr val="FFFF00"/>
                </a:highlight>
              </a:rPr>
              <a:t>Teachers have more time to cover additional material and use more supplementary texts and enrichment activities.</a:t>
            </a:r>
            <a:endParaRPr sz="1350">
              <a:solidFill>
                <a:srgbClr val="616161"/>
              </a:solidFill>
              <a:highlight>
                <a:srgbClr val="FFFF00"/>
              </a:highlight>
            </a:endParaRPr>
          </a:p>
          <a:p>
            <a:pPr marL="0" lvl="0" indent="0" algn="l" rtl="0">
              <a:lnSpc>
                <a:spcPct val="150000"/>
              </a:lnSpc>
              <a:spcBef>
                <a:spcPts val="400"/>
              </a:spcBef>
              <a:spcAft>
                <a:spcPts val="0"/>
              </a:spcAft>
              <a:buNone/>
            </a:pPr>
            <a:endParaRPr sz="1350">
              <a:solidFill>
                <a:srgbClr val="616161"/>
              </a:solidFill>
              <a:highlight>
                <a:srgbClr val="FFFF00"/>
              </a:highlight>
            </a:endParaRPr>
          </a:p>
          <a:p>
            <a:pPr marL="0" lvl="0" indent="0" algn="l" rtl="0">
              <a:lnSpc>
                <a:spcPct val="150000"/>
              </a:lnSpc>
              <a:spcBef>
                <a:spcPts val="400"/>
              </a:spcBef>
              <a:spcAft>
                <a:spcPts val="0"/>
              </a:spcAft>
              <a:buClr>
                <a:schemeClr val="dk1"/>
              </a:buClr>
              <a:buSzPts val="1100"/>
              <a:buFont typeface="Arial"/>
              <a:buNone/>
            </a:pPr>
            <a:r>
              <a:rPr lang="en" sz="1350">
                <a:solidFill>
                  <a:srgbClr val="616161"/>
                </a:solidFill>
                <a:highlight>
                  <a:srgbClr val="FFFF00"/>
                </a:highlight>
              </a:rPr>
              <a:t>Based on the STAR project and other studies confirming its results, class size reduction is most effective when:</a:t>
            </a:r>
            <a:endParaRPr sz="1350">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en" sz="1350">
                <a:solidFill>
                  <a:srgbClr val="616161"/>
                </a:solidFill>
                <a:highlight>
                  <a:srgbClr val="FFFF00"/>
                </a:highlight>
              </a:rPr>
              <a:t> </a:t>
            </a:r>
            <a:endParaRPr sz="1350">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en" sz="1350">
                <a:solidFill>
                  <a:srgbClr val="616161"/>
                </a:solidFill>
                <a:highlight>
                  <a:srgbClr val="FFFF00"/>
                </a:highlight>
              </a:rPr>
              <a:t>1) Classes are between 13 and 17 students (some say 15 to 19);</a:t>
            </a:r>
            <a:endParaRPr sz="1350">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en" sz="1350">
                <a:solidFill>
                  <a:srgbClr val="616161"/>
                </a:solidFill>
                <a:highlight>
                  <a:srgbClr val="FFFF00"/>
                </a:highlight>
              </a:rPr>
              <a:t>2) Schools with low-income and low-achieving students are targeted;</a:t>
            </a:r>
            <a:endParaRPr sz="1350">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en" sz="1350">
                <a:solidFill>
                  <a:srgbClr val="616161"/>
                </a:solidFill>
                <a:highlight>
                  <a:srgbClr val="FFFF00"/>
                </a:highlight>
              </a:rPr>
              <a:t>3) There is an adequate supply of qualified teachers; and</a:t>
            </a: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00"/>
                </a:highlight>
              </a:rPr>
              <a:t>4) There is adequate classroom space.</a:t>
            </a:r>
            <a:endParaRPr sz="1350">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00"/>
                </a:highlight>
              </a:rPr>
              <a:t>Those who oppose making class reduction a priority generally acknowledge that there are benefits from smaller classes, especially for young children. They apply cost-benefit analyses, however, to conclude that the costs for reducing class sizes are too high for what they call the slight benefits. They claim that it would be more cost-effective to focus on reform measures other than class size reduction, such as high academic standards, more challenging curricula, more qualified teachers, and more support for teachers. They also believe that popular (and political) support for class size reduction causes that approach to prevail over other, more effective reforms.</a:t>
            </a: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00"/>
                </a:highlight>
              </a:rPr>
              <a:t> </a:t>
            </a: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00"/>
                </a:highlight>
              </a:rPr>
              <a:t>Some are concerned about the collateral effects of pursuing a goal to reduce class size. Smaller classes require additional classrooms, calling for construction or renovation. School districts may not have the resources to provide additional classrooms. Also, some question whether a mandate to hire more teachers will cause the hiring of under-qualified teachers. Because smaller class sizes are most effective when there are sufficient numbers of quality teachers, fewer students in a classroom with an inadequate teacher may be even less beneficial than more students with a qualified teacher.</a:t>
            </a: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00"/>
                </a:highlight>
              </a:rPr>
              <a:t> </a:t>
            </a: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00"/>
                </a:highlight>
              </a:rPr>
              <a:t>Another concern of critics of class size reduction is whether the achievement benefits for children in smaller classes are temporary or lasting. Some studies have concluded that the higher test scores of students from smaller classrooms are not maintained throughout the students' education.  Public School Review, Grace Chen Updated May 20, 2022</a:t>
            </a:r>
            <a:endParaRPr sz="1350">
              <a:solidFill>
                <a:srgbClr val="616161"/>
              </a:solidFill>
              <a:highlight>
                <a:srgbClr val="FFFF00"/>
              </a:highlight>
            </a:endParaRPr>
          </a:p>
          <a:p>
            <a:pPr marL="0" lvl="0" indent="0" algn="l" rtl="0">
              <a:lnSpc>
                <a:spcPct val="150000"/>
              </a:lnSpc>
              <a:spcBef>
                <a:spcPts val="0"/>
              </a:spcBef>
              <a:spcAft>
                <a:spcPts val="0"/>
              </a:spcAft>
              <a:buNone/>
            </a:pPr>
            <a:r>
              <a:rPr lang="en" sz="1350">
                <a:solidFill>
                  <a:srgbClr val="616161"/>
                </a:solidFill>
                <a:highlight>
                  <a:srgbClr val="FFFFFF"/>
                </a:highlight>
              </a:rPr>
              <a:t> </a:t>
            </a:r>
            <a:endParaRPr sz="1350">
              <a:solidFill>
                <a:srgbClr val="61616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n">
                <a:solidFill>
                  <a:srgbClr val="1A1D26"/>
                </a:solidFill>
                <a:highlight>
                  <a:srgbClr val="00FFFF"/>
                </a:highlight>
                <a:latin typeface="Roboto"/>
                <a:ea typeface="Roboto"/>
                <a:cs typeface="Roboto"/>
                <a:sym typeface="Roboto"/>
              </a:rPr>
              <a:t>In 1985, Tennessee launched an experiment, the </a:t>
            </a:r>
            <a:r>
              <a:rPr lang="en">
                <a:solidFill>
                  <a:schemeClr val="hlink"/>
                </a:solidFill>
                <a:highlight>
                  <a:srgbClr val="00FFFF"/>
                </a:highlight>
                <a:uFill>
                  <a:noFill/>
                </a:uFill>
                <a:latin typeface="Roboto"/>
                <a:ea typeface="Roboto"/>
                <a:cs typeface="Roboto"/>
                <a:sym typeface="Roboto"/>
                <a:hlinkClick r:id="rId3"/>
              </a:rPr>
              <a:t>Student/Teacher Achievement Ratio (STAR)</a:t>
            </a:r>
            <a:r>
              <a:rPr lang="en">
                <a:solidFill>
                  <a:srgbClr val="1A1D26"/>
                </a:solidFill>
                <a:highlight>
                  <a:srgbClr val="00FFFF"/>
                </a:highlight>
                <a:latin typeface="Roboto"/>
                <a:ea typeface="Roboto"/>
                <a:cs typeface="Roboto"/>
                <a:sym typeface="Roboto"/>
              </a:rPr>
              <a:t> project, in which it assigned 7,000 kindergarten students in 79 schools to classes of varying sizes.</a:t>
            </a:r>
            <a:endParaRPr>
              <a:solidFill>
                <a:srgbClr val="1A1D26"/>
              </a:solidFill>
              <a:highlight>
                <a:srgbClr val="00FFFF"/>
              </a:highlight>
              <a:latin typeface="Roboto"/>
              <a:ea typeface="Roboto"/>
              <a:cs typeface="Roboto"/>
              <a:sym typeface="Roboto"/>
            </a:endParaRPr>
          </a:p>
          <a:p>
            <a:pPr marL="0" lvl="0" indent="0" algn="l" rtl="0">
              <a:lnSpc>
                <a:spcPct val="150000"/>
              </a:lnSpc>
              <a:spcBef>
                <a:spcPts val="1200"/>
              </a:spcBef>
              <a:spcAft>
                <a:spcPts val="0"/>
              </a:spcAft>
              <a:buClr>
                <a:schemeClr val="dk1"/>
              </a:buClr>
              <a:buSzPts val="1100"/>
              <a:buFont typeface="Arial"/>
              <a:buNone/>
            </a:pPr>
            <a:r>
              <a:rPr lang="en">
                <a:solidFill>
                  <a:srgbClr val="1A1D26"/>
                </a:solidFill>
                <a:highlight>
                  <a:srgbClr val="00FFFF"/>
                </a:highlight>
                <a:latin typeface="Roboto"/>
                <a:ea typeface="Roboto"/>
                <a:cs typeface="Roboto"/>
                <a:sym typeface="Roboto"/>
              </a:rPr>
              <a:t>After four years, the students who had been placed in small classes were between two and five months ahead of their peers in larger classes, according to a </a:t>
            </a:r>
            <a:r>
              <a:rPr lang="en">
                <a:solidFill>
                  <a:schemeClr val="hlink"/>
                </a:solidFill>
                <a:highlight>
                  <a:srgbClr val="00FFFF"/>
                </a:highlight>
                <a:uFill>
                  <a:noFill/>
                </a:uFill>
                <a:latin typeface="Roboto"/>
                <a:ea typeface="Roboto"/>
                <a:cs typeface="Roboto"/>
                <a:sym typeface="Roboto"/>
                <a:hlinkClick r:id="rId4"/>
              </a:rPr>
              <a:t>report on the study</a:t>
            </a:r>
            <a:r>
              <a:rPr lang="en">
                <a:solidFill>
                  <a:srgbClr val="1A1D26"/>
                </a:solidFill>
                <a:highlight>
                  <a:srgbClr val="00FFFF"/>
                </a:highlight>
                <a:latin typeface="Roboto"/>
                <a:ea typeface="Roboto"/>
                <a:cs typeface="Roboto"/>
                <a:sym typeface="Roboto"/>
              </a:rPr>
              <a:t> in the academic journal Teachers College Record. Even once the experiment ended and students returned to full-size classrooms, students who had been in the smaller groups continued to benefit. By eighth grade, they were almost a full school year ahead of their peers. U.S News and World Report Eric Berger Aug. 29 2022</a:t>
            </a:r>
            <a:endParaRPr>
              <a:solidFill>
                <a:srgbClr val="1A1D26"/>
              </a:solidFill>
              <a:highlight>
                <a:srgbClr val="00FFFF"/>
              </a:highlight>
              <a:latin typeface="Roboto"/>
              <a:ea typeface="Roboto"/>
              <a:cs typeface="Roboto"/>
              <a:sym typeface="Roboto"/>
            </a:endParaRPr>
          </a:p>
          <a:p>
            <a:pPr marL="0" lvl="0" indent="0" algn="l" rtl="0">
              <a:lnSpc>
                <a:spcPct val="150000"/>
              </a:lnSpc>
              <a:spcBef>
                <a:spcPts val="1200"/>
              </a:spcBef>
              <a:spcAft>
                <a:spcPts val="0"/>
              </a:spcAft>
              <a:buNone/>
            </a:pPr>
            <a:endParaRPr sz="1350">
              <a:solidFill>
                <a:srgbClr val="61616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c22ef82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0c22ef820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Framework includes jurisdiction and change in command protocols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Safety committee assures heritage in practice, promote training, develop policy, create common language district wide, establish metrics, create common understanding of how we operationalize.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e4a6c00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e4a6c00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Framework includes jurisdiction and change in command protocols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Safety committee assures heritage in practice, promote training, develop policy, create common language district wide, establish metrics, create common understanding of how we operationalize.</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0c22ef820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0c22ef820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Framework includes jurisdiction and change in command protocols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Safety committee assures heritage in practice, promote training, develop policy, create common language district wide, establish metrics, create common understanding of how we operationalize.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c22ef820d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0c22ef820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Framework includes jurisdiction and change in command protocols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Safety committee assures heritage in practice, promote training, develop policy, create common language district wide, establish metrics, create common understanding of how we operationalize.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docs.google.com/presentation/d/1_iHGGTOE4OCph_8VO4RSUpJtfulvJfEYWjrqXnLF-SE/edit#slide=id.g213e0e59975_0_66"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docs.google.com/presentation/d/1ilOaccpjk5ReQLbakh1sMNp17sOUCHhFH6OeSUC_tbo/edit#slide=id.g1f6148a5446_0_0"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docs.google.com/document/d/1TnRVQ1i54Xa4TgzYOaorhHZi_z_ZhihP/edit"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5425" y="430150"/>
            <a:ext cx="8520600" cy="1463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22" b="1">
                <a:solidFill>
                  <a:schemeClr val="lt1"/>
                </a:solidFill>
                <a:latin typeface="Times New Roman"/>
                <a:ea typeface="Times New Roman"/>
                <a:cs typeface="Times New Roman"/>
                <a:sym typeface="Times New Roman"/>
              </a:rPr>
              <a:t>Santo Domingo School</a:t>
            </a:r>
            <a:endParaRPr sz="6466" b="1">
              <a:solidFill>
                <a:schemeClr val="lt1"/>
              </a:solidFill>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72550" y="1893250"/>
            <a:ext cx="9216550" cy="3270026"/>
          </a:xfrm>
          <a:prstGeom prst="rect">
            <a:avLst/>
          </a:prstGeom>
          <a:noFill/>
          <a:ln>
            <a:noFill/>
          </a:ln>
          <a:effectLst>
            <a:outerShdw blurRad="228600" dist="257175" algn="bl" rotWithShape="0">
              <a:srgbClr val="000000">
                <a:alpha val="50000"/>
              </a:srgbClr>
            </a:outerShdw>
          </a:effectLst>
        </p:spPr>
      </p:pic>
      <p:sp>
        <p:nvSpPr>
          <p:cNvPr id="56" name="Google Shape;56;p13"/>
          <p:cNvSpPr txBox="1">
            <a:spLocks noGrp="1"/>
          </p:cNvSpPr>
          <p:nvPr>
            <p:ph type="subTitle" idx="1"/>
          </p:nvPr>
        </p:nvSpPr>
        <p:spPr>
          <a:xfrm>
            <a:off x="275425" y="2507125"/>
            <a:ext cx="8520600" cy="11097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sz="4415">
                <a:solidFill>
                  <a:schemeClr val="lt1"/>
                </a:solidFill>
                <a:latin typeface="Times New Roman"/>
                <a:ea typeface="Times New Roman"/>
                <a:cs typeface="Times New Roman"/>
                <a:sym typeface="Times New Roman"/>
              </a:rPr>
              <a:t>2023-2024 Budget</a:t>
            </a:r>
            <a:endParaRPr sz="4415">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ct val="32142"/>
              <a:buFont typeface="Arial"/>
              <a:buNone/>
            </a:pPr>
            <a:endParaRPr sz="3422">
              <a:solidFill>
                <a:schemeClr val="lt1"/>
              </a:solidFill>
              <a:latin typeface="Cambria"/>
              <a:ea typeface="Cambria"/>
              <a:cs typeface="Cambria"/>
              <a:sym typeface="Cambria"/>
            </a:endParaRPr>
          </a:p>
          <a:p>
            <a:pPr marL="0" lvl="0" indent="0" algn="ctr" rtl="0">
              <a:spcBef>
                <a:spcPts val="0"/>
              </a:spcBef>
              <a:spcAft>
                <a:spcPts val="0"/>
              </a:spcAft>
              <a:buNone/>
            </a:pPr>
            <a:r>
              <a:rPr lang="en">
                <a:solidFill>
                  <a:srgbClr val="FFFFFF"/>
                </a:solidFill>
                <a:latin typeface="Times New Roman"/>
                <a:ea typeface="Times New Roman"/>
                <a:cs typeface="Times New Roman"/>
                <a:sym typeface="Times New Roman"/>
              </a:rPr>
              <a:t>February 22, 2023</a:t>
            </a:r>
            <a:endParaRPr>
              <a:solidFill>
                <a:srgbClr val="FFFFFF"/>
              </a:solidFill>
              <a:latin typeface="Times New Roman"/>
              <a:ea typeface="Times New Roman"/>
              <a:cs typeface="Times New Roman"/>
              <a:sym typeface="Times New Roman"/>
            </a:endParaRPr>
          </a:p>
        </p:txBody>
      </p:sp>
      <p:sp>
        <p:nvSpPr>
          <p:cNvPr id="57" name="Google Shape;57;p13"/>
          <p:cNvSpPr txBox="1"/>
          <p:nvPr/>
        </p:nvSpPr>
        <p:spPr>
          <a:xfrm>
            <a:off x="403100"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58" name="Google Shape;58;p13"/>
          <p:cNvPicPr preferRelativeResize="0"/>
          <p:nvPr/>
        </p:nvPicPr>
        <p:blipFill>
          <a:blip r:embed="rId4">
            <a:alphaModFix/>
          </a:blip>
          <a:stretch>
            <a:fillRect/>
          </a:stretch>
        </p:blipFill>
        <p:spPr>
          <a:xfrm>
            <a:off x="153800" y="164275"/>
            <a:ext cx="1265147" cy="1251550"/>
          </a:xfrm>
          <a:prstGeom prst="rect">
            <a:avLst/>
          </a:prstGeom>
          <a:noFill/>
          <a:ln>
            <a:noFill/>
          </a:ln>
        </p:spPr>
      </p:pic>
      <p:pic>
        <p:nvPicPr>
          <p:cNvPr id="59" name="Google Shape;59;p13"/>
          <p:cNvPicPr preferRelativeResize="0"/>
          <p:nvPr/>
        </p:nvPicPr>
        <p:blipFill>
          <a:blip r:embed="rId5">
            <a:alphaModFix/>
          </a:blip>
          <a:stretch>
            <a:fillRect/>
          </a:stretch>
        </p:blipFill>
        <p:spPr>
          <a:xfrm>
            <a:off x="7786624" y="155913"/>
            <a:ext cx="1265148" cy="12682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3"/>
        <p:cNvGrpSpPr/>
        <p:nvPr/>
      </p:nvGrpSpPr>
      <p:grpSpPr>
        <a:xfrm>
          <a:off x="0" y="0"/>
          <a:ext cx="0" cy="0"/>
          <a:chOff x="0" y="0"/>
          <a:chExt cx="0" cy="0"/>
        </a:xfrm>
      </p:grpSpPr>
      <p:sp>
        <p:nvSpPr>
          <p:cNvPr id="64" name="Google Shape;64;p14"/>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499475" y="122450"/>
            <a:ext cx="80949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a:ea typeface="Times"/>
                <a:cs typeface="Times"/>
                <a:sym typeface="Times"/>
              </a:rPr>
              <a:t>   2022-2023 Santo Domingo Data</a:t>
            </a:r>
            <a:endParaRPr sz="3600">
              <a:solidFill>
                <a:schemeClr val="lt1"/>
              </a:solidFill>
              <a:latin typeface="Times"/>
              <a:ea typeface="Times"/>
              <a:cs typeface="Times"/>
              <a:sym typeface="Times"/>
            </a:endParaRPr>
          </a:p>
        </p:txBody>
      </p:sp>
      <p:sp>
        <p:nvSpPr>
          <p:cNvPr id="67" name="Google Shape;67;p14"/>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68" name="Google Shape;68;p14"/>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69" name="Google Shape;69;p14"/>
          <p:cNvPicPr preferRelativeResize="0"/>
          <p:nvPr/>
        </p:nvPicPr>
        <p:blipFill>
          <a:blip r:embed="rId4">
            <a:alphaModFix/>
          </a:blip>
          <a:stretch>
            <a:fillRect/>
          </a:stretch>
        </p:blipFill>
        <p:spPr>
          <a:xfrm>
            <a:off x="52049" y="0"/>
            <a:ext cx="749466" cy="862802"/>
          </a:xfrm>
          <a:prstGeom prst="rect">
            <a:avLst/>
          </a:prstGeom>
          <a:noFill/>
          <a:ln>
            <a:noFill/>
          </a:ln>
        </p:spPr>
      </p:pic>
      <p:sp>
        <p:nvSpPr>
          <p:cNvPr id="70" name="Google Shape;70;p14"/>
          <p:cNvSpPr txBox="1"/>
          <p:nvPr/>
        </p:nvSpPr>
        <p:spPr>
          <a:xfrm>
            <a:off x="875375" y="997500"/>
            <a:ext cx="82773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Santo Domingo School Data</a:t>
            </a:r>
            <a:endParaRPr sz="1800">
              <a:solidFill>
                <a:schemeClr val="dk1"/>
              </a:solidFill>
              <a:latin typeface="Times"/>
              <a:ea typeface="Times"/>
              <a:cs typeface="Times"/>
              <a:sym typeface="Times"/>
            </a:endParaRPr>
          </a:p>
          <a:p>
            <a:pPr marL="0" lvl="0" indent="0" algn="l" rtl="0">
              <a:spcBef>
                <a:spcPts val="0"/>
              </a:spcBef>
              <a:spcAft>
                <a:spcPts val="0"/>
              </a:spcAft>
              <a:buNone/>
            </a:pPr>
            <a:endParaRPr sz="1800">
              <a:solidFill>
                <a:schemeClr val="dk1"/>
              </a:solidFill>
              <a:latin typeface="Times"/>
              <a:ea typeface="Times"/>
              <a:cs typeface="Times"/>
              <a:sym typeface="Times"/>
            </a:endParaRPr>
          </a:p>
          <a:p>
            <a:pPr marL="0" lvl="0" indent="0" algn="l" rtl="0">
              <a:spcBef>
                <a:spcPts val="0"/>
              </a:spcBef>
              <a:spcAft>
                <a:spcPts val="0"/>
              </a:spcAft>
              <a:buNone/>
            </a:pPr>
            <a:r>
              <a:rPr lang="en" sz="1800">
                <a:solidFill>
                  <a:schemeClr val="dk1"/>
                </a:solidFill>
                <a:latin typeface="Times"/>
                <a:ea typeface="Times"/>
                <a:cs typeface="Times"/>
                <a:sym typeface="Times"/>
              </a:rPr>
              <a:t>What did not work: </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Not enough transparency with spending</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Not spending enough</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Still behind on supplies and furniture</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Not getting enough input on spending</a:t>
            </a:r>
            <a:endParaRPr sz="1800">
              <a:solidFill>
                <a:schemeClr val="dk1"/>
              </a:solidFill>
              <a:latin typeface="Times"/>
              <a:ea typeface="Times"/>
              <a:cs typeface="Times"/>
              <a:sym typeface="Times"/>
            </a:endParaRPr>
          </a:p>
          <a:p>
            <a:pPr marL="0" lvl="0" indent="0" algn="l" rtl="0">
              <a:spcBef>
                <a:spcPts val="0"/>
              </a:spcBef>
              <a:spcAft>
                <a:spcPts val="0"/>
              </a:spcAft>
              <a:buNone/>
            </a:pPr>
            <a:endParaRPr sz="1800">
              <a:solidFill>
                <a:schemeClr val="dk1"/>
              </a:solidFill>
              <a:latin typeface="Times"/>
              <a:ea typeface="Times"/>
              <a:cs typeface="Times"/>
              <a:sym typeface="Times"/>
            </a:endParaRPr>
          </a:p>
          <a:p>
            <a:pPr marL="0" lvl="0" indent="0" algn="l" rtl="0">
              <a:spcBef>
                <a:spcPts val="0"/>
              </a:spcBef>
              <a:spcAft>
                <a:spcPts val="0"/>
              </a:spcAft>
              <a:buNone/>
            </a:pPr>
            <a:r>
              <a:rPr lang="en" sz="1800">
                <a:solidFill>
                  <a:schemeClr val="dk1"/>
                </a:solidFill>
                <a:latin typeface="Times"/>
                <a:ea typeface="Times"/>
                <a:cs typeface="Times"/>
                <a:sym typeface="Times"/>
              </a:rPr>
              <a:t>What did work: </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Adding Math Interventionist</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Keeping 2 Reading Interventionists</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Adding to our supplies</a:t>
            </a:r>
            <a:endParaRPr sz="1800">
              <a:solidFill>
                <a:schemeClr val="dk1"/>
              </a:solidFill>
              <a:latin typeface="Times"/>
              <a:ea typeface="Times"/>
              <a:cs typeface="Times"/>
              <a:sym typeface="Times"/>
            </a:endParaRPr>
          </a:p>
          <a:p>
            <a:pPr marL="457200" lvl="0" indent="-342900" algn="l" rtl="0">
              <a:spcBef>
                <a:spcPts val="0"/>
              </a:spcBef>
              <a:spcAft>
                <a:spcPts val="0"/>
              </a:spcAft>
              <a:buClr>
                <a:schemeClr val="dk1"/>
              </a:buClr>
              <a:buSzPts val="1800"/>
              <a:buFont typeface="Times"/>
              <a:buChar char="●"/>
            </a:pPr>
            <a:r>
              <a:rPr lang="en" sz="1800">
                <a:solidFill>
                  <a:schemeClr val="dk1"/>
                </a:solidFill>
                <a:latin typeface="Times"/>
                <a:ea typeface="Times"/>
                <a:cs typeface="Times"/>
                <a:sym typeface="Times"/>
              </a:rPr>
              <a:t>Purchasing items to increase safety</a:t>
            </a:r>
            <a:endParaRPr sz="1800">
              <a:solidFill>
                <a:schemeClr val="dk1"/>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74"/>
        <p:cNvGrpSpPr/>
        <p:nvPr/>
      </p:nvGrpSpPr>
      <p:grpSpPr>
        <a:xfrm>
          <a:off x="0" y="0"/>
          <a:ext cx="0" cy="0"/>
          <a:chOff x="0" y="0"/>
          <a:chExt cx="0" cy="0"/>
        </a:xfrm>
      </p:grpSpPr>
      <p:sp>
        <p:nvSpPr>
          <p:cNvPr id="75" name="Google Shape;75;p15"/>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ctrTitle"/>
          </p:nvPr>
        </p:nvSpPr>
        <p:spPr>
          <a:xfrm>
            <a:off x="499475" y="122450"/>
            <a:ext cx="80949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a:ea typeface="Times"/>
                <a:cs typeface="Times"/>
                <a:sym typeface="Times"/>
              </a:rPr>
              <a:t>   2023-24 Goal &amp; Vision</a:t>
            </a:r>
            <a:endParaRPr sz="3600">
              <a:solidFill>
                <a:schemeClr val="lt1"/>
              </a:solidFill>
              <a:latin typeface="Times"/>
              <a:ea typeface="Times"/>
              <a:cs typeface="Times"/>
              <a:sym typeface="Times"/>
            </a:endParaRPr>
          </a:p>
        </p:txBody>
      </p:sp>
      <p:sp>
        <p:nvSpPr>
          <p:cNvPr id="78" name="Google Shape;78;p15"/>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79" name="Google Shape;79;p15"/>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80" name="Google Shape;80;p15"/>
          <p:cNvPicPr preferRelativeResize="0"/>
          <p:nvPr/>
        </p:nvPicPr>
        <p:blipFill>
          <a:blip r:embed="rId4">
            <a:alphaModFix/>
          </a:blip>
          <a:stretch>
            <a:fillRect/>
          </a:stretch>
        </p:blipFill>
        <p:spPr>
          <a:xfrm>
            <a:off x="52049" y="0"/>
            <a:ext cx="749466" cy="862802"/>
          </a:xfrm>
          <a:prstGeom prst="rect">
            <a:avLst/>
          </a:prstGeom>
          <a:noFill/>
          <a:ln>
            <a:noFill/>
          </a:ln>
        </p:spPr>
      </p:pic>
      <p:graphicFrame>
        <p:nvGraphicFramePr>
          <p:cNvPr id="81" name="Google Shape;81;p15"/>
          <p:cNvGraphicFramePr/>
          <p:nvPr/>
        </p:nvGraphicFramePr>
        <p:xfrm>
          <a:off x="952500" y="985250"/>
          <a:ext cx="3000000" cy="3000000"/>
        </p:xfrm>
        <a:graphic>
          <a:graphicData uri="http://schemas.openxmlformats.org/drawingml/2006/table">
            <a:tbl>
              <a:tblPr>
                <a:noFill/>
                <a:tableStyleId>{D417C043-118E-45C9-B8B3-3268D865902F}</a:tableStyleId>
              </a:tblPr>
              <a:tblGrid>
                <a:gridCol w="7239000">
                  <a:extLst>
                    <a:ext uri="{9D8B030D-6E8A-4147-A177-3AD203B41FA5}">
                      <a16:colId xmlns:a16="http://schemas.microsoft.com/office/drawing/2014/main" val="20000"/>
                    </a:ext>
                  </a:extLst>
                </a:gridCol>
              </a:tblGrid>
              <a:tr h="3687700">
                <a:tc>
                  <a:txBody>
                    <a:bodyPr/>
                    <a:lstStyle/>
                    <a:p>
                      <a:pPr marL="0" lvl="0" indent="0" algn="l" rtl="0">
                        <a:spcBef>
                          <a:spcPts val="0"/>
                        </a:spcBef>
                        <a:spcAft>
                          <a:spcPts val="0"/>
                        </a:spcAft>
                        <a:buNone/>
                      </a:pPr>
                      <a:r>
                        <a:rPr lang="en" sz="1800">
                          <a:latin typeface="Times"/>
                          <a:ea typeface="Times"/>
                          <a:cs typeface="Times"/>
                          <a:sym typeface="Times"/>
                        </a:rPr>
                        <a:t>In order to make SDS the school of choice where Kewa staff and students want to attend we aim to:</a:t>
                      </a:r>
                      <a:endParaRPr sz="1800">
                        <a:latin typeface="Times"/>
                        <a:ea typeface="Times"/>
                        <a:cs typeface="Times"/>
                        <a:sym typeface="Times"/>
                      </a:endParaRPr>
                    </a:p>
                    <a:p>
                      <a:pPr marL="0" lvl="0" indent="0" algn="l" rtl="0">
                        <a:spcBef>
                          <a:spcPts val="0"/>
                        </a:spcBef>
                        <a:spcAft>
                          <a:spcPts val="0"/>
                        </a:spcAft>
                        <a:buNone/>
                      </a:pPr>
                      <a:endParaRPr sz="1800">
                        <a:latin typeface="Times"/>
                        <a:ea typeface="Times"/>
                        <a:cs typeface="Times"/>
                        <a:sym typeface="Times"/>
                      </a:endParaRPr>
                    </a:p>
                    <a:p>
                      <a:pPr marL="457200" lvl="0" indent="-342900" algn="l" rtl="0">
                        <a:spcBef>
                          <a:spcPts val="0"/>
                        </a:spcBef>
                        <a:spcAft>
                          <a:spcPts val="0"/>
                        </a:spcAft>
                        <a:buSzPts val="1800"/>
                        <a:buFont typeface="Times"/>
                        <a:buChar char="●"/>
                      </a:pPr>
                      <a:r>
                        <a:rPr lang="en" sz="1800">
                          <a:latin typeface="Times"/>
                          <a:ea typeface="Times"/>
                          <a:cs typeface="Times"/>
                          <a:sym typeface="Times"/>
                        </a:rPr>
                        <a:t>Create a balance between education and culture by indigenizing education</a:t>
                      </a:r>
                      <a:endParaRPr sz="1800">
                        <a:latin typeface="Times"/>
                        <a:ea typeface="Times"/>
                        <a:cs typeface="Times"/>
                        <a:sym typeface="Times"/>
                      </a:endParaRPr>
                    </a:p>
                    <a:p>
                      <a:pPr marL="457200" lvl="0" indent="-342900" algn="l" rtl="0">
                        <a:spcBef>
                          <a:spcPts val="0"/>
                        </a:spcBef>
                        <a:spcAft>
                          <a:spcPts val="0"/>
                        </a:spcAft>
                        <a:buSzPts val="1800"/>
                        <a:buFont typeface="Times"/>
                        <a:buChar char="●"/>
                      </a:pPr>
                      <a:r>
                        <a:rPr lang="en" sz="1800">
                          <a:latin typeface="Times"/>
                          <a:ea typeface="Times"/>
                          <a:cs typeface="Times"/>
                          <a:sym typeface="Times"/>
                        </a:rPr>
                        <a:t>Improve achievement</a:t>
                      </a:r>
                      <a:endParaRPr sz="1800">
                        <a:latin typeface="Times"/>
                        <a:ea typeface="Times"/>
                        <a:cs typeface="Times"/>
                        <a:sym typeface="Times"/>
                      </a:endParaRPr>
                    </a:p>
                    <a:p>
                      <a:pPr marL="914400" lvl="0" indent="0" algn="l" rtl="0">
                        <a:spcBef>
                          <a:spcPts val="0"/>
                        </a:spcBef>
                        <a:spcAft>
                          <a:spcPts val="0"/>
                        </a:spcAft>
                        <a:buNone/>
                      </a:pPr>
                      <a:r>
                        <a:rPr lang="en" sz="1800">
                          <a:latin typeface="Times"/>
                          <a:ea typeface="Times"/>
                          <a:cs typeface="Times"/>
                          <a:sym typeface="Times"/>
                        </a:rPr>
                        <a:t>Providing rigorous instruction</a:t>
                      </a:r>
                      <a:endParaRPr sz="1800">
                        <a:latin typeface="Times"/>
                        <a:ea typeface="Times"/>
                        <a:cs typeface="Times"/>
                        <a:sym typeface="Times"/>
                      </a:endParaRPr>
                    </a:p>
                    <a:p>
                      <a:pPr marL="914400" lvl="0" indent="0" algn="l" rtl="0">
                        <a:spcBef>
                          <a:spcPts val="0"/>
                        </a:spcBef>
                        <a:spcAft>
                          <a:spcPts val="0"/>
                        </a:spcAft>
                        <a:buNone/>
                      </a:pPr>
                      <a:r>
                        <a:rPr lang="en" sz="1800">
                          <a:latin typeface="Times"/>
                          <a:ea typeface="Times"/>
                          <a:cs typeface="Times"/>
                          <a:sym typeface="Times"/>
                        </a:rPr>
                        <a:t>Differentiated instruction</a:t>
                      </a:r>
                      <a:endParaRPr sz="1800">
                        <a:latin typeface="Times"/>
                        <a:ea typeface="Times"/>
                        <a:cs typeface="Times"/>
                        <a:sym typeface="Times"/>
                      </a:endParaRPr>
                    </a:p>
                    <a:p>
                      <a:pPr marL="914400" lvl="0" indent="0" algn="l" rtl="0">
                        <a:spcBef>
                          <a:spcPts val="0"/>
                        </a:spcBef>
                        <a:spcAft>
                          <a:spcPts val="0"/>
                        </a:spcAft>
                        <a:buNone/>
                      </a:pPr>
                      <a:r>
                        <a:rPr lang="en" sz="1800">
                          <a:latin typeface="Times"/>
                          <a:ea typeface="Times"/>
                          <a:cs typeface="Times"/>
                          <a:sym typeface="Times"/>
                        </a:rPr>
                        <a:t>Small group instruction</a:t>
                      </a:r>
                      <a:endParaRPr sz="1800">
                        <a:latin typeface="Times"/>
                        <a:ea typeface="Times"/>
                        <a:cs typeface="Times"/>
                        <a:sym typeface="Times"/>
                      </a:endParaRPr>
                    </a:p>
                    <a:p>
                      <a:pPr marL="914400" lvl="0" indent="0" algn="l" rtl="0">
                        <a:spcBef>
                          <a:spcPts val="0"/>
                        </a:spcBef>
                        <a:spcAft>
                          <a:spcPts val="0"/>
                        </a:spcAft>
                        <a:buNone/>
                      </a:pPr>
                      <a:r>
                        <a:rPr lang="en" sz="1800">
                          <a:latin typeface="Times"/>
                          <a:ea typeface="Times"/>
                          <a:cs typeface="Times"/>
                          <a:sym typeface="Times"/>
                        </a:rPr>
                        <a:t>Exploration Communities</a:t>
                      </a:r>
                      <a:endParaRPr sz="1800">
                        <a:latin typeface="Times"/>
                        <a:ea typeface="Times"/>
                        <a:cs typeface="Times"/>
                        <a:sym typeface="Times"/>
                      </a:endParaRPr>
                    </a:p>
                    <a:p>
                      <a:pPr marL="457200" lvl="0" indent="-342900" algn="l" rtl="0">
                        <a:spcBef>
                          <a:spcPts val="0"/>
                        </a:spcBef>
                        <a:spcAft>
                          <a:spcPts val="0"/>
                        </a:spcAft>
                        <a:buSzPts val="1800"/>
                        <a:buFont typeface="Times"/>
                        <a:buChar char="●"/>
                      </a:pPr>
                      <a:r>
                        <a:rPr lang="en" sz="1800">
                          <a:latin typeface="Times"/>
                          <a:ea typeface="Times"/>
                          <a:cs typeface="Times"/>
                          <a:sym typeface="Times"/>
                        </a:rPr>
                        <a:t>Increase enrollment</a:t>
                      </a:r>
                      <a:endParaRPr sz="1800">
                        <a:latin typeface="Times"/>
                        <a:ea typeface="Times"/>
                        <a:cs typeface="Times"/>
                        <a:sym typeface="Times"/>
                      </a:endParaRPr>
                    </a:p>
                    <a:p>
                      <a:pPr marL="457200" lvl="0" indent="-342900" algn="l" rtl="0">
                        <a:spcBef>
                          <a:spcPts val="0"/>
                        </a:spcBef>
                        <a:spcAft>
                          <a:spcPts val="0"/>
                        </a:spcAft>
                        <a:buSzPts val="1800"/>
                        <a:buFont typeface="Times"/>
                        <a:buChar char="●"/>
                      </a:pPr>
                      <a:r>
                        <a:rPr lang="en" sz="1800">
                          <a:latin typeface="Times"/>
                          <a:ea typeface="Times"/>
                          <a:cs typeface="Times"/>
                          <a:sym typeface="Times"/>
                        </a:rPr>
                        <a:t>Improve attendance (staff &amp; students)</a:t>
                      </a:r>
                      <a:endParaRPr sz="1800">
                        <a:latin typeface="Times"/>
                        <a:ea typeface="Times"/>
                        <a:cs typeface="Times"/>
                        <a:sym typeface="Times"/>
                      </a:endParaRPr>
                    </a:p>
                    <a:p>
                      <a:pPr marL="0" lvl="0" indent="0" algn="l" rtl="0">
                        <a:spcBef>
                          <a:spcPts val="0"/>
                        </a:spcBef>
                        <a:spcAft>
                          <a:spcPts val="0"/>
                        </a:spcAft>
                        <a:buNone/>
                      </a:pPr>
                      <a:endParaRPr sz="1800">
                        <a:latin typeface="Times"/>
                        <a:ea typeface="Times"/>
                        <a:cs typeface="Times"/>
                        <a:sym typeface="Times"/>
                      </a:endParaRPr>
                    </a:p>
                    <a:p>
                      <a:pPr marL="0" lvl="0" indent="0" algn="l" rtl="0">
                        <a:spcBef>
                          <a:spcPts val="0"/>
                        </a:spcBef>
                        <a:spcAft>
                          <a:spcPts val="0"/>
                        </a:spcAft>
                        <a:buNone/>
                      </a:pPr>
                      <a:endParaRPr sz="1800">
                        <a:latin typeface="Times"/>
                        <a:ea typeface="Times"/>
                        <a:cs typeface="Times"/>
                        <a:sym typeface="Times"/>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85"/>
        <p:cNvGrpSpPr/>
        <p:nvPr/>
      </p:nvGrpSpPr>
      <p:grpSpPr>
        <a:xfrm>
          <a:off x="0" y="0"/>
          <a:ext cx="0" cy="0"/>
          <a:chOff x="0" y="0"/>
          <a:chExt cx="0" cy="0"/>
        </a:xfrm>
      </p:grpSpPr>
      <p:sp>
        <p:nvSpPr>
          <p:cNvPr id="86" name="Google Shape;86;p16"/>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a:spLocks noGrp="1"/>
          </p:cNvSpPr>
          <p:nvPr>
            <p:ph type="ctrTitle"/>
          </p:nvPr>
        </p:nvSpPr>
        <p:spPr>
          <a:xfrm>
            <a:off x="499475" y="122450"/>
            <a:ext cx="80949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   2022-2023 What worked?</a:t>
            </a:r>
            <a:endParaRPr sz="3600">
              <a:solidFill>
                <a:schemeClr val="lt1"/>
              </a:solidFill>
              <a:latin typeface="Times New Roman"/>
              <a:ea typeface="Times New Roman"/>
              <a:cs typeface="Times New Roman"/>
              <a:sym typeface="Times New Roman"/>
            </a:endParaRPr>
          </a:p>
        </p:txBody>
      </p:sp>
      <p:sp>
        <p:nvSpPr>
          <p:cNvPr id="89" name="Google Shape;89;p16"/>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90" name="Google Shape;90;p16"/>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91" name="Google Shape;91;p16"/>
          <p:cNvPicPr preferRelativeResize="0"/>
          <p:nvPr/>
        </p:nvPicPr>
        <p:blipFill>
          <a:blip r:embed="rId4">
            <a:alphaModFix/>
          </a:blip>
          <a:stretch>
            <a:fillRect/>
          </a:stretch>
        </p:blipFill>
        <p:spPr>
          <a:xfrm>
            <a:off x="52049" y="0"/>
            <a:ext cx="749466" cy="862802"/>
          </a:xfrm>
          <a:prstGeom prst="rect">
            <a:avLst/>
          </a:prstGeom>
          <a:noFill/>
          <a:ln>
            <a:noFill/>
          </a:ln>
        </p:spPr>
      </p:pic>
      <p:graphicFrame>
        <p:nvGraphicFramePr>
          <p:cNvPr id="92" name="Google Shape;92;p16"/>
          <p:cNvGraphicFramePr/>
          <p:nvPr/>
        </p:nvGraphicFramePr>
        <p:xfrm>
          <a:off x="952500" y="985250"/>
          <a:ext cx="3000000" cy="3000000"/>
        </p:xfrm>
        <a:graphic>
          <a:graphicData uri="http://schemas.openxmlformats.org/drawingml/2006/table">
            <a:tbl>
              <a:tblPr>
                <a:noFill/>
                <a:tableStyleId>{D417C043-118E-45C9-B8B3-3268D865902F}</a:tableStyleId>
              </a:tblPr>
              <a:tblGrid>
                <a:gridCol w="7239000">
                  <a:extLst>
                    <a:ext uri="{9D8B030D-6E8A-4147-A177-3AD203B41FA5}">
                      <a16:colId xmlns:a16="http://schemas.microsoft.com/office/drawing/2014/main" val="20000"/>
                    </a:ext>
                  </a:extLst>
                </a:gridCol>
              </a:tblGrid>
              <a:tr h="1777000">
                <a:tc>
                  <a:txBody>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Adding Math Interventionist (increase in math scores)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Keeping 2 Reading Interventionists (increase in reading scores)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Adding to our supplies (STILL adding)</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Purchasing items for safer and more effective evacuations</a:t>
                      </a: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bl>
          </a:graphicData>
        </a:graphic>
      </p:graphicFrame>
      <p:sp>
        <p:nvSpPr>
          <p:cNvPr id="93" name="Google Shape;93;p16"/>
          <p:cNvSpPr txBox="1">
            <a:spLocks noGrp="1"/>
          </p:cNvSpPr>
          <p:nvPr>
            <p:ph type="ctrTitle"/>
          </p:nvPr>
        </p:nvSpPr>
        <p:spPr>
          <a:xfrm>
            <a:off x="714275" y="2496975"/>
            <a:ext cx="80949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   2022-2023 What did not work?</a:t>
            </a:r>
            <a:endParaRPr sz="3600">
              <a:solidFill>
                <a:schemeClr val="lt1"/>
              </a:solidFill>
              <a:latin typeface="Times New Roman"/>
              <a:ea typeface="Times New Roman"/>
              <a:cs typeface="Times New Roman"/>
              <a:sym typeface="Times New Roman"/>
            </a:endParaRPr>
          </a:p>
        </p:txBody>
      </p:sp>
      <p:graphicFrame>
        <p:nvGraphicFramePr>
          <p:cNvPr id="94" name="Google Shape;94;p16"/>
          <p:cNvGraphicFramePr/>
          <p:nvPr/>
        </p:nvGraphicFramePr>
        <p:xfrm>
          <a:off x="952500" y="3173300"/>
          <a:ext cx="3000000" cy="3000000"/>
        </p:xfrm>
        <a:graphic>
          <a:graphicData uri="http://schemas.openxmlformats.org/drawingml/2006/table">
            <a:tbl>
              <a:tblPr>
                <a:noFill/>
                <a:tableStyleId>{D417C043-118E-45C9-B8B3-3268D865902F}</a:tableStyleId>
              </a:tblPr>
              <a:tblGrid>
                <a:gridCol w="7239000">
                  <a:extLst>
                    <a:ext uri="{9D8B030D-6E8A-4147-A177-3AD203B41FA5}">
                      <a16:colId xmlns:a16="http://schemas.microsoft.com/office/drawing/2014/main" val="20000"/>
                    </a:ext>
                  </a:extLst>
                </a:gridCol>
              </a:tblGrid>
              <a:tr h="1777000">
                <a:tc>
                  <a:txBody>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Not transparent enough about spending</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Not spending fast enough</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Not getting enough input on spending</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Still behind on supplies and furniture</a:t>
                      </a: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ctrTitle"/>
          </p:nvPr>
        </p:nvSpPr>
        <p:spPr>
          <a:xfrm>
            <a:off x="499475" y="122450"/>
            <a:ext cx="57369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   2023-24 Budget Plan</a:t>
            </a:r>
            <a:endParaRPr sz="3600">
              <a:solidFill>
                <a:schemeClr val="lt1"/>
              </a:solidFill>
              <a:latin typeface="Times New Roman"/>
              <a:ea typeface="Times New Roman"/>
              <a:cs typeface="Times New Roman"/>
              <a:sym typeface="Times New Roman"/>
            </a:endParaRPr>
          </a:p>
        </p:txBody>
      </p:sp>
      <p:sp>
        <p:nvSpPr>
          <p:cNvPr id="102" name="Google Shape;102;p17"/>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03" name="Google Shape;103;p17"/>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104" name="Google Shape;104;p17"/>
          <p:cNvPicPr preferRelativeResize="0"/>
          <p:nvPr/>
        </p:nvPicPr>
        <p:blipFill>
          <a:blip r:embed="rId4">
            <a:alphaModFix/>
          </a:blip>
          <a:stretch>
            <a:fillRect/>
          </a:stretch>
        </p:blipFill>
        <p:spPr>
          <a:xfrm>
            <a:off x="52049" y="0"/>
            <a:ext cx="749466" cy="862802"/>
          </a:xfrm>
          <a:prstGeom prst="rect">
            <a:avLst/>
          </a:prstGeom>
          <a:noFill/>
          <a:ln>
            <a:noFill/>
          </a:ln>
        </p:spPr>
      </p:pic>
      <p:sp>
        <p:nvSpPr>
          <p:cNvPr id="105" name="Google Shape;105;p17"/>
          <p:cNvSpPr txBox="1"/>
          <p:nvPr/>
        </p:nvSpPr>
        <p:spPr>
          <a:xfrm>
            <a:off x="626750" y="792775"/>
            <a:ext cx="8329200" cy="44946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Lowering PTR (Pupil Teacher Ratio) in Grades 1, 2 and 8 (3 additional positions with one FTE (Full Time Equivalent) in Grade 1, Grade 2, Grade 8) </a:t>
            </a:r>
            <a:endParaRPr sz="1800">
              <a:solidFill>
                <a:schemeClr val="dk1"/>
              </a:solidFill>
              <a:latin typeface="Times New Roman"/>
              <a:ea typeface="Times New Roman"/>
              <a:cs typeface="Times New Roman"/>
              <a:sym typeface="Times New Roman"/>
            </a:endParaRPr>
          </a:p>
          <a:p>
            <a:pPr marL="914400" lvl="1"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Current Class Average: 1st grade - 22; 2nd grade - 15.5 ; 8th grade- 30 ($50,600- $76,400 ea)</a:t>
            </a:r>
            <a:endParaRPr sz="18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Lowering PTR in Grade 3, 4, 5 by 3 additional aides in each grade level</a:t>
            </a:r>
            <a:endParaRPr sz="1800">
              <a:solidFill>
                <a:schemeClr val="dk1"/>
              </a:solidFill>
              <a:latin typeface="Times New Roman"/>
              <a:ea typeface="Times New Roman"/>
              <a:cs typeface="Times New Roman"/>
              <a:sym typeface="Times New Roman"/>
            </a:endParaRPr>
          </a:p>
          <a:p>
            <a:pPr marL="914400" lvl="1"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Current Class Average: 3rd grade - 18.5; 4th grade - 21; 5th grade - 22.5 ($19,100-$20,361 ea)</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Additional Building for Kewa and CTE Classes centered with access to outdoor learning spaces ($1,104,826 - $1,613,026)</a:t>
            </a:r>
            <a:endParaRPr sz="18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Additional Math/Reading Interventionist to increase amount of students receiving Tier 2 &amp; 3 interventions for Reading and Math ($50,600-$76,400)</a:t>
            </a:r>
            <a:endParaRPr sz="18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379325" y="-8050"/>
            <a:ext cx="8764800" cy="51597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txBox="1">
            <a:spLocks noGrp="1"/>
          </p:cNvSpPr>
          <p:nvPr>
            <p:ph type="ctrTitle"/>
          </p:nvPr>
        </p:nvSpPr>
        <p:spPr>
          <a:xfrm>
            <a:off x="499475" y="122450"/>
            <a:ext cx="55530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3600">
                <a:solidFill>
                  <a:schemeClr val="lt1"/>
                </a:solidFill>
                <a:latin typeface="Times New Roman"/>
                <a:ea typeface="Times New Roman"/>
                <a:cs typeface="Times New Roman"/>
                <a:sym typeface="Times New Roman"/>
              </a:rPr>
              <a:t>   2023-2024 Budget Plan</a:t>
            </a:r>
            <a:endParaRPr sz="3600">
              <a:solidFill>
                <a:schemeClr val="lt1"/>
              </a:solidFill>
              <a:latin typeface="Times New Roman"/>
              <a:ea typeface="Times New Roman"/>
              <a:cs typeface="Times New Roman"/>
              <a:sym typeface="Times New Roman"/>
            </a:endParaRPr>
          </a:p>
        </p:txBody>
      </p:sp>
      <p:sp>
        <p:nvSpPr>
          <p:cNvPr id="113" name="Google Shape;113;p18"/>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14" name="Google Shape;114;p18"/>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115" name="Google Shape;115;p18"/>
          <p:cNvPicPr preferRelativeResize="0"/>
          <p:nvPr/>
        </p:nvPicPr>
        <p:blipFill>
          <a:blip r:embed="rId4">
            <a:alphaModFix/>
          </a:blip>
          <a:stretch>
            <a:fillRect/>
          </a:stretch>
        </p:blipFill>
        <p:spPr>
          <a:xfrm>
            <a:off x="52049" y="0"/>
            <a:ext cx="749466" cy="862802"/>
          </a:xfrm>
          <a:prstGeom prst="rect">
            <a:avLst/>
          </a:prstGeom>
          <a:noFill/>
          <a:ln>
            <a:noFill/>
          </a:ln>
        </p:spPr>
      </p:pic>
      <p:sp>
        <p:nvSpPr>
          <p:cNvPr id="116" name="Google Shape;116;p18"/>
          <p:cNvSpPr txBox="1"/>
          <p:nvPr/>
        </p:nvSpPr>
        <p:spPr>
          <a:xfrm>
            <a:off x="953075" y="790575"/>
            <a:ext cx="6669900" cy="4125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3rd Assistant Principal ($75,000 +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Campus Safety</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Cameras (upgraded) 55 + 1 additional 360deg camera ($4,000)</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Technology</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Headphones ($8,000)</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Chargers ($2,000)</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Connection cables to Jtouch ($150)</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New Speaker System for Assemblies ($2,000)</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Grounds/Building</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Fobs for door access (?)</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Swings ($4,000)</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Shade Structure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Furniture</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Office ($3,000)</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Bookshelves ( $6,000)</a:t>
            </a:r>
            <a:endParaRPr sz="1600">
              <a:solidFill>
                <a:schemeClr val="dk1"/>
              </a:solidFill>
              <a:latin typeface="Times New Roman"/>
              <a:ea typeface="Times New Roman"/>
              <a:cs typeface="Times New Roman"/>
              <a:sym typeface="Times New Roman"/>
            </a:endParaRPr>
          </a:p>
          <a:p>
            <a:pPr marL="914400" lvl="1"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Desks ($5,000)</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ctrTitle"/>
          </p:nvPr>
        </p:nvSpPr>
        <p:spPr>
          <a:xfrm>
            <a:off x="499475" y="122450"/>
            <a:ext cx="53640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    2023-24 Budget Plan</a:t>
            </a:r>
            <a:endParaRPr sz="3600">
              <a:solidFill>
                <a:schemeClr val="lt1"/>
              </a:solidFill>
              <a:latin typeface="Times New Roman"/>
              <a:ea typeface="Times New Roman"/>
              <a:cs typeface="Times New Roman"/>
              <a:sym typeface="Times New Roman"/>
            </a:endParaRPr>
          </a:p>
        </p:txBody>
      </p:sp>
      <p:sp>
        <p:nvSpPr>
          <p:cNvPr id="124" name="Google Shape;124;p19"/>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25" name="Google Shape;125;p19"/>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126" name="Google Shape;126;p19"/>
          <p:cNvPicPr preferRelativeResize="0"/>
          <p:nvPr/>
        </p:nvPicPr>
        <p:blipFill>
          <a:blip r:embed="rId4">
            <a:alphaModFix/>
          </a:blip>
          <a:stretch>
            <a:fillRect/>
          </a:stretch>
        </p:blipFill>
        <p:spPr>
          <a:xfrm>
            <a:off x="52049" y="0"/>
            <a:ext cx="749466" cy="862802"/>
          </a:xfrm>
          <a:prstGeom prst="rect">
            <a:avLst/>
          </a:prstGeom>
          <a:noFill/>
          <a:ln>
            <a:noFill/>
          </a:ln>
        </p:spPr>
      </p:pic>
      <p:sp>
        <p:nvSpPr>
          <p:cNvPr id="127" name="Google Shape;127;p19"/>
          <p:cNvSpPr txBox="1"/>
          <p:nvPr/>
        </p:nvSpPr>
        <p:spPr>
          <a:xfrm>
            <a:off x="1633600" y="997125"/>
            <a:ext cx="6553500" cy="4309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Times New Roman"/>
              <a:buChar char="●"/>
            </a:pPr>
            <a:r>
              <a:rPr lang="en" sz="1800" b="1">
                <a:solidFill>
                  <a:schemeClr val="dk1"/>
                </a:solidFill>
                <a:latin typeface="Times New Roman"/>
                <a:ea typeface="Times New Roman"/>
                <a:cs typeface="Times New Roman"/>
                <a:sym typeface="Times New Roman"/>
              </a:rPr>
              <a:t>CTE Offering (Strategic Goal 3)</a:t>
            </a:r>
            <a:endParaRPr sz="1800" b="1">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Supplies and Materials</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AVID (Site License)</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Career Essentials (Competitions)</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Computer Science (Robotics, Kits)</a:t>
            </a:r>
            <a:endParaRPr>
              <a:solidFill>
                <a:schemeClr val="dk1"/>
              </a:solidFill>
              <a:latin typeface="Times New Roman"/>
              <a:ea typeface="Times New Roman"/>
              <a:cs typeface="Times New Roman"/>
              <a:sym typeface="Times New Roman"/>
            </a:endParaRPr>
          </a:p>
          <a:p>
            <a:pPr marL="91440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b="1">
                <a:solidFill>
                  <a:schemeClr val="dk1"/>
                </a:solidFill>
                <a:latin typeface="Times New Roman"/>
                <a:ea typeface="Times New Roman"/>
                <a:cs typeface="Times New Roman"/>
                <a:sym typeface="Times New Roman"/>
              </a:rPr>
              <a:t>Staff Development (Strategic Goal)</a:t>
            </a:r>
            <a:endParaRPr sz="1800" b="1">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Lesson Planning</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Differentiating Lessons</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Facilitating Small Group Stations</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Lesson Study</a:t>
            </a:r>
            <a:endParaRPr>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SWRL support through Flashlight360 (Speaking, Writing, Reading, Listening)</a:t>
            </a:r>
            <a:endParaRPr>
              <a:solidFill>
                <a:schemeClr val="dk1"/>
              </a:solidFill>
              <a:latin typeface="Times New Roman"/>
              <a:ea typeface="Times New Roman"/>
              <a:cs typeface="Times New Roman"/>
              <a:sym typeface="Times New Roman"/>
            </a:endParaRPr>
          </a:p>
          <a:p>
            <a:pPr marL="91440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b="1">
                <a:solidFill>
                  <a:schemeClr val="dk1"/>
                </a:solidFill>
                <a:latin typeface="Times New Roman"/>
                <a:ea typeface="Times New Roman"/>
                <a:cs typeface="Times New Roman"/>
                <a:sym typeface="Times New Roman"/>
              </a:rPr>
              <a:t>Indigenous Education</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457200" lvl="0" indent="0" algn="l" rtl="0">
              <a:spcBef>
                <a:spcPts val="0"/>
              </a:spcBef>
              <a:spcAft>
                <a:spcPts val="0"/>
              </a:spcAft>
              <a:buNone/>
            </a:pPr>
            <a:endParaRPr sz="1800"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txBox="1">
            <a:spLocks noGrp="1"/>
          </p:cNvSpPr>
          <p:nvPr>
            <p:ph type="ctrTitle"/>
          </p:nvPr>
        </p:nvSpPr>
        <p:spPr>
          <a:xfrm>
            <a:off x="499475" y="122450"/>
            <a:ext cx="75510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    Staff and Community Input</a:t>
            </a:r>
            <a:endParaRPr sz="3600">
              <a:solidFill>
                <a:schemeClr val="lt1"/>
              </a:solidFill>
              <a:latin typeface="Times New Roman"/>
              <a:ea typeface="Times New Roman"/>
              <a:cs typeface="Times New Roman"/>
              <a:sym typeface="Times New Roman"/>
            </a:endParaRPr>
          </a:p>
        </p:txBody>
      </p:sp>
      <p:sp>
        <p:nvSpPr>
          <p:cNvPr id="135" name="Google Shape;135;p20"/>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36" name="Google Shape;136;p20"/>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137" name="Google Shape;137;p20"/>
          <p:cNvSpPr txBox="1"/>
          <p:nvPr/>
        </p:nvSpPr>
        <p:spPr>
          <a:xfrm>
            <a:off x="499475" y="985250"/>
            <a:ext cx="2958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1 FTE Computer Science/Makers Space/Gifted Teacher ($50,600+)</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1 FTE Music Teacher ($50,600+)</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1 FTE Garden Teacher ($50,600+)</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Stipends for Afterschool Clubs/Programs/Transportation</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Additional Interventionist ($50,600+)</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Additional Custodian ($28,000)</a:t>
            </a:r>
            <a:endParaRPr>
              <a:solidFill>
                <a:schemeClr val="dk1"/>
              </a:solidFill>
              <a:latin typeface="Times New Roman"/>
              <a:ea typeface="Times New Roman"/>
              <a:cs typeface="Times New Roman"/>
              <a:sym typeface="Times New Roman"/>
            </a:endParaRPr>
          </a:p>
        </p:txBody>
      </p:sp>
      <p:pic>
        <p:nvPicPr>
          <p:cNvPr id="138" name="Google Shape;138;p20"/>
          <p:cNvPicPr preferRelativeResize="0"/>
          <p:nvPr/>
        </p:nvPicPr>
        <p:blipFill>
          <a:blip r:embed="rId4">
            <a:alphaModFix/>
          </a:blip>
          <a:stretch>
            <a:fillRect/>
          </a:stretch>
        </p:blipFill>
        <p:spPr>
          <a:xfrm>
            <a:off x="52049" y="0"/>
            <a:ext cx="749466" cy="862802"/>
          </a:xfrm>
          <a:prstGeom prst="rect">
            <a:avLst/>
          </a:prstGeom>
          <a:noFill/>
          <a:ln>
            <a:noFill/>
          </a:ln>
        </p:spPr>
      </p:pic>
      <p:sp>
        <p:nvSpPr>
          <p:cNvPr id="139" name="Google Shape;139;p20"/>
          <p:cNvSpPr txBox="1"/>
          <p:nvPr/>
        </p:nvSpPr>
        <p:spPr>
          <a:xfrm>
            <a:off x="801525" y="4039525"/>
            <a:ext cx="416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2023-24 Santo Domingo Budget Input Survey</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p:nvPr/>
        </p:nvSpPr>
        <p:spPr>
          <a:xfrm>
            <a:off x="379325" y="-8050"/>
            <a:ext cx="8764800" cy="5159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600">
                <a:latin typeface="Times New Roman"/>
                <a:ea typeface="Times New Roman"/>
                <a:cs typeface="Times New Roman"/>
                <a:sym typeface="Times New Roman"/>
              </a:rPr>
              <a:t>    </a:t>
            </a:r>
            <a:r>
              <a:rPr lang="en" sz="3600">
                <a:solidFill>
                  <a:schemeClr val="lt1"/>
                </a:solidFill>
                <a:latin typeface="Times New Roman"/>
                <a:ea typeface="Times New Roman"/>
                <a:cs typeface="Times New Roman"/>
                <a:sym typeface="Times New Roman"/>
              </a:rPr>
              <a:t>2022-23 Athletics</a:t>
            </a:r>
            <a:endParaRPr sz="3600">
              <a:solidFill>
                <a:schemeClr val="lt1"/>
              </a:solidFill>
              <a:latin typeface="Times New Roman"/>
              <a:ea typeface="Times New Roman"/>
              <a:cs typeface="Times New Roman"/>
              <a:sym typeface="Times New Roman"/>
            </a:endParaRPr>
          </a:p>
        </p:txBody>
      </p:sp>
      <p:sp>
        <p:nvSpPr>
          <p:cNvPr id="147" name="Google Shape;147;p21"/>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48" name="Google Shape;148;p21"/>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149" name="Google Shape;149;p21"/>
          <p:cNvSpPr txBox="1"/>
          <p:nvPr/>
        </p:nvSpPr>
        <p:spPr>
          <a:xfrm>
            <a:off x="1633600" y="1225725"/>
            <a:ext cx="655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endParaRPr>
          </a:p>
        </p:txBody>
      </p:sp>
      <p:pic>
        <p:nvPicPr>
          <p:cNvPr id="150" name="Google Shape;150;p21"/>
          <p:cNvPicPr preferRelativeResize="0"/>
          <p:nvPr/>
        </p:nvPicPr>
        <p:blipFill>
          <a:blip r:embed="rId4">
            <a:alphaModFix/>
          </a:blip>
          <a:stretch>
            <a:fillRect/>
          </a:stretch>
        </p:blipFill>
        <p:spPr>
          <a:xfrm>
            <a:off x="52049" y="0"/>
            <a:ext cx="749466" cy="862802"/>
          </a:xfrm>
          <a:prstGeom prst="rect">
            <a:avLst/>
          </a:prstGeom>
          <a:noFill/>
          <a:ln>
            <a:noFill/>
          </a:ln>
        </p:spPr>
      </p:pic>
      <p:sp>
        <p:nvSpPr>
          <p:cNvPr id="151" name="Google Shape;151;p21"/>
          <p:cNvSpPr txBox="1"/>
          <p:nvPr/>
        </p:nvSpPr>
        <p:spPr>
          <a:xfrm>
            <a:off x="1049475" y="1293675"/>
            <a:ext cx="8115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SDS Athletics Rotation Schedule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1973</Words>
  <Application>Microsoft Office PowerPoint</Application>
  <PresentationFormat>On-screen Show (16:9)</PresentationFormat>
  <Paragraphs>153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Cambria</vt:lpstr>
      <vt:lpstr>Arial</vt:lpstr>
      <vt:lpstr>Times</vt:lpstr>
      <vt:lpstr>Roboto</vt:lpstr>
      <vt:lpstr>Simple Light</vt:lpstr>
      <vt:lpstr>Santo Domingo School</vt:lpstr>
      <vt:lpstr>   2022-2023 Santo Domingo Data</vt:lpstr>
      <vt:lpstr>   2023-24 Goal &amp; Vision</vt:lpstr>
      <vt:lpstr>   2022-2023 What worked?</vt:lpstr>
      <vt:lpstr>   2023-24 Budget Plan</vt:lpstr>
      <vt:lpstr>   2023-2024 Budget Plan</vt:lpstr>
      <vt:lpstr>    2023-24 Budget Plan</vt:lpstr>
      <vt:lpstr>    Staff and Community Input</vt:lpstr>
      <vt:lpstr>    2022-23 Athletics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Santo Domingo School</dc:title>
  <dc:creator>Eric James</dc:creator>
  <cp:lastModifiedBy>Eric James</cp:lastModifiedBy>
  <cp:revision>2</cp:revision>
  <dcterms:modified xsi:type="dcterms:W3CDTF">2023-03-02T21:56:25Z</dcterms:modified>
</cp:coreProperties>
</file>