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Roboto" panose="02000000000000000000" pitchFamily="2" charset="0"/>
      <p:regular r:id="rId12"/>
      <p:bold r:id="rId13"/>
      <p:italic r:id="rId14"/>
      <p:boldItalic r:id="rId15"/>
    </p:embeddedFont>
    <p:embeddedFont>
      <p:font typeface="Impact" panose="020B0806030902050204" pitchFamily="34" charset="0"/>
      <p:regular r:id="rId16"/>
    </p:embeddedFont>
    <p:embeddedFont>
      <p:font typeface="Cambria" panose="02040503050406030204" pitchFamily="18"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4" d="100"/>
          <a:sy n="204" d="100"/>
        </p:scale>
        <p:origin x="3126"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source.org/wp-content/uploads/old/STAR.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esearchgate.net/publication/249400192_The_Enduring_Effects_of_Small_Class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0c22ef820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0c22ef820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2352"/>
              </a:lnSpc>
              <a:spcBef>
                <a:spcPts val="1500"/>
              </a:spcBef>
              <a:spcAft>
                <a:spcPts val="0"/>
              </a:spcAft>
              <a:buClr>
                <a:schemeClr val="dk1"/>
              </a:buClr>
              <a:buSzPts val="1100"/>
              <a:buFont typeface="Arial"/>
              <a:buNone/>
            </a:pPr>
            <a:r>
              <a:rPr lang="de-CH" b="1">
                <a:solidFill>
                  <a:srgbClr val="00334C"/>
                </a:solidFill>
              </a:rPr>
              <a:t>Wallace Foundation:</a:t>
            </a:r>
            <a:r>
              <a:rPr lang="de-CH">
                <a:solidFill>
                  <a:srgbClr val="00334C"/>
                </a:solidFill>
              </a:rPr>
              <a:t> Part II: Shaping the Future of Turnaround - The School Turnaround Field Guide, states:</a:t>
            </a:r>
            <a:endParaRPr>
              <a:solidFill>
                <a:srgbClr val="00334C"/>
              </a:solidFill>
            </a:endParaRPr>
          </a:p>
          <a:p>
            <a:pPr marL="0" lvl="0" indent="0" algn="l" rtl="0">
              <a:lnSpc>
                <a:spcPct val="132352"/>
              </a:lnSpc>
              <a:spcBef>
                <a:spcPts val="1500"/>
              </a:spcBef>
              <a:spcAft>
                <a:spcPts val="0"/>
              </a:spcAft>
              <a:buClr>
                <a:schemeClr val="dk1"/>
              </a:buClr>
              <a:buSzPts val="1100"/>
              <a:buFont typeface="Arial"/>
              <a:buNone/>
            </a:pPr>
            <a:r>
              <a:rPr lang="de-CH">
                <a:solidFill>
                  <a:srgbClr val="00334C"/>
                </a:solidFill>
              </a:rPr>
              <a:t>Schools-Level Lessons Learned</a:t>
            </a:r>
            <a:endParaRPr>
              <a:solidFill>
                <a:srgbClr val="00334C"/>
              </a:solidFill>
            </a:endParaRPr>
          </a:p>
          <a:p>
            <a:pPr marL="0" lvl="0" indent="0" algn="l" rtl="0">
              <a:lnSpc>
                <a:spcPct val="115000"/>
              </a:lnSpc>
              <a:spcBef>
                <a:spcPts val="800"/>
              </a:spcBef>
              <a:spcAft>
                <a:spcPts val="0"/>
              </a:spcAft>
              <a:buNone/>
            </a:pPr>
            <a:r>
              <a:rPr lang="de-CH">
                <a:solidFill>
                  <a:srgbClr val="424242"/>
                </a:solidFill>
              </a:rPr>
              <a:t>Practitioners that have taken on schools in need of turnaround, even the school operators that have previously been successful at managing schools with high-need populations of students, consistently say that they were unprepared for the severity of the student need and the school issues that had to be addressed. </a:t>
            </a:r>
            <a:r>
              <a:rPr lang="de-CH">
                <a:solidFill>
                  <a:srgbClr val="424242"/>
                </a:solidFill>
                <a:highlight>
                  <a:srgbClr val="FFFFFF"/>
                </a:highlight>
              </a:rPr>
              <a:t>As a result, they have had to make fundamental changes in their approaches to building school culture, training and supporting staff, and driving improved student performance. What follows is an overview of some of the lessons that school operators, districts, states, and their partners have learned for successful turnaround at the school level. (For a summary, see Exhibit 15.)</a:t>
            </a:r>
            <a:endParaRPr>
              <a:solidFill>
                <a:srgbClr val="424242"/>
              </a:solidFill>
            </a:endParaRPr>
          </a:p>
          <a:p>
            <a:pPr marL="0" lvl="0" indent="0" algn="l" rtl="0">
              <a:lnSpc>
                <a:spcPct val="132352"/>
              </a:lnSpc>
              <a:spcBef>
                <a:spcPts val="1500"/>
              </a:spcBef>
              <a:spcAft>
                <a:spcPts val="0"/>
              </a:spcAft>
              <a:buNone/>
            </a:pPr>
            <a:r>
              <a:rPr lang="de-CH" b="1">
                <a:solidFill>
                  <a:srgbClr val="00334C"/>
                </a:solidFill>
              </a:rPr>
              <a:t>Exhibit 15:</a:t>
            </a:r>
            <a:r>
              <a:rPr lang="de-CH">
                <a:solidFill>
                  <a:srgbClr val="00334C"/>
                </a:solidFill>
              </a:rPr>
              <a:t> School-Level Lessons Learned</a:t>
            </a:r>
            <a:endParaRPr>
              <a:solidFill>
                <a:srgbClr val="00334C"/>
              </a:solidFill>
            </a:endParaRPr>
          </a:p>
          <a:p>
            <a:pPr marL="0" lvl="0" indent="0" algn="l" rtl="0">
              <a:lnSpc>
                <a:spcPct val="115000"/>
              </a:lnSpc>
              <a:spcBef>
                <a:spcPts val="800"/>
              </a:spcBef>
              <a:spcAft>
                <a:spcPts val="0"/>
              </a:spcAft>
              <a:buNone/>
            </a:pPr>
            <a:r>
              <a:rPr lang="de-CH" b="1">
                <a:solidFill>
                  <a:srgbClr val="424242"/>
                </a:solidFill>
              </a:rPr>
              <a:t>Planning</a:t>
            </a:r>
            <a:endParaRPr b="1">
              <a:solidFill>
                <a:srgbClr val="424242"/>
              </a:solidFill>
            </a:endParaRPr>
          </a:p>
          <a:p>
            <a:pPr marL="457200" lvl="0" indent="-298450" algn="l" rtl="0">
              <a:lnSpc>
                <a:spcPct val="115000"/>
              </a:lnSpc>
              <a:spcBef>
                <a:spcPts val="1500"/>
              </a:spcBef>
              <a:spcAft>
                <a:spcPts val="0"/>
              </a:spcAft>
              <a:buClr>
                <a:srgbClr val="424242"/>
              </a:buClr>
              <a:buSzPts val="1100"/>
              <a:buChar char="●"/>
            </a:pPr>
            <a:r>
              <a:rPr lang="de-CH">
                <a:solidFill>
                  <a:srgbClr val="424242"/>
                </a:solidFill>
              </a:rPr>
              <a:t>Identify school leadership early so as to build in planning time to engage the community, establish the vision, and create a new school culture.</a:t>
            </a:r>
            <a:endParaRPr>
              <a:solidFill>
                <a:srgbClr val="424242"/>
              </a:solidFill>
            </a:endParaRPr>
          </a:p>
          <a:p>
            <a:pPr marL="457200" lvl="0" indent="-298450" algn="l" rtl="0">
              <a:lnSpc>
                <a:spcPct val="115000"/>
              </a:lnSpc>
              <a:spcBef>
                <a:spcPts val="0"/>
              </a:spcBef>
              <a:spcAft>
                <a:spcPts val="0"/>
              </a:spcAft>
              <a:buClr>
                <a:srgbClr val="424242"/>
              </a:buClr>
              <a:buSzPts val="1100"/>
              <a:buChar char="●"/>
            </a:pPr>
            <a:r>
              <a:rPr lang="de-CH">
                <a:solidFill>
                  <a:srgbClr val="424242"/>
                </a:solidFill>
              </a:rPr>
              <a:t>Prepare to meet student needs that are severe and pervasive — hire specialized staff, recruit and train teachers with specific capabilities, and engage with effective external providers, as appropriate.</a:t>
            </a:r>
            <a:endParaRPr>
              <a:solidFill>
                <a:srgbClr val="424242"/>
              </a:solidFill>
            </a:endParaRPr>
          </a:p>
          <a:p>
            <a:pPr marL="0" lvl="0" indent="0" algn="l" rtl="0">
              <a:lnSpc>
                <a:spcPct val="115000"/>
              </a:lnSpc>
              <a:spcBef>
                <a:spcPts val="800"/>
              </a:spcBef>
              <a:spcAft>
                <a:spcPts val="0"/>
              </a:spcAft>
              <a:buNone/>
            </a:pPr>
            <a:r>
              <a:rPr lang="de-CH" b="1">
                <a:solidFill>
                  <a:srgbClr val="424242"/>
                </a:solidFill>
              </a:rPr>
              <a:t>Human Capital</a:t>
            </a:r>
            <a:endParaRPr b="1">
              <a:solidFill>
                <a:srgbClr val="424242"/>
              </a:solidFill>
            </a:endParaRPr>
          </a:p>
          <a:p>
            <a:pPr marL="457200" lvl="0" indent="-298450" algn="l" rtl="0">
              <a:lnSpc>
                <a:spcPct val="115000"/>
              </a:lnSpc>
              <a:spcBef>
                <a:spcPts val="1500"/>
              </a:spcBef>
              <a:spcAft>
                <a:spcPts val="0"/>
              </a:spcAft>
              <a:buClr>
                <a:srgbClr val="424242"/>
              </a:buClr>
              <a:buSzPts val="1100"/>
              <a:buChar char="●"/>
            </a:pPr>
            <a:r>
              <a:rPr lang="de-CH">
                <a:solidFill>
                  <a:srgbClr val="424242"/>
                </a:solidFill>
              </a:rPr>
              <a:t>Provide strong classroom and teamwork skills and additional support to teachers.</a:t>
            </a:r>
            <a:endParaRPr>
              <a:solidFill>
                <a:srgbClr val="424242"/>
              </a:solidFill>
            </a:endParaRPr>
          </a:p>
          <a:p>
            <a:pPr marL="457200" lvl="0" indent="-298450" algn="l" rtl="0">
              <a:lnSpc>
                <a:spcPct val="115000"/>
              </a:lnSpc>
              <a:spcBef>
                <a:spcPts val="0"/>
              </a:spcBef>
              <a:spcAft>
                <a:spcPts val="0"/>
              </a:spcAft>
              <a:buClr>
                <a:srgbClr val="424242"/>
              </a:buClr>
              <a:buSzPts val="1100"/>
              <a:buChar char="●"/>
            </a:pPr>
            <a:r>
              <a:rPr lang="de-CH">
                <a:solidFill>
                  <a:srgbClr val="424242"/>
                </a:solidFill>
              </a:rPr>
              <a:t>Empower principals and leadership teams with key autonomies over staffing, program, budget, schedule, and data.</a:t>
            </a:r>
            <a:endParaRPr>
              <a:solidFill>
                <a:srgbClr val="424242"/>
              </a:solidFill>
            </a:endParaRPr>
          </a:p>
          <a:p>
            <a:pPr marL="457200" lvl="0" indent="-298450" algn="l" rtl="0">
              <a:lnSpc>
                <a:spcPct val="115000"/>
              </a:lnSpc>
              <a:spcBef>
                <a:spcPts val="0"/>
              </a:spcBef>
              <a:spcAft>
                <a:spcPts val="0"/>
              </a:spcAft>
              <a:buClr>
                <a:srgbClr val="424242"/>
              </a:buClr>
              <a:buSzPts val="1100"/>
              <a:buChar char="●"/>
            </a:pPr>
            <a:r>
              <a:rPr lang="de-CH">
                <a:solidFill>
                  <a:srgbClr val="424242"/>
                </a:solidFill>
              </a:rPr>
              <a:t>Ensure principals and school leadership teams have the will, skill, and authority to drive change in demanding environments.</a:t>
            </a:r>
            <a:endParaRPr>
              <a:solidFill>
                <a:srgbClr val="424242"/>
              </a:solidFill>
            </a:endParaRPr>
          </a:p>
          <a:p>
            <a:pPr marL="0" lvl="0" indent="0" algn="l" rtl="0">
              <a:lnSpc>
                <a:spcPct val="115000"/>
              </a:lnSpc>
              <a:spcBef>
                <a:spcPts val="800"/>
              </a:spcBef>
              <a:spcAft>
                <a:spcPts val="0"/>
              </a:spcAft>
              <a:buNone/>
            </a:pPr>
            <a:r>
              <a:rPr lang="de-CH" b="1">
                <a:solidFill>
                  <a:srgbClr val="424242"/>
                </a:solidFill>
              </a:rPr>
              <a:t>Maintaining Support and Building Sustainability</a:t>
            </a:r>
            <a:endParaRPr b="1">
              <a:solidFill>
                <a:srgbClr val="424242"/>
              </a:solidFill>
            </a:endParaRPr>
          </a:p>
          <a:p>
            <a:pPr marL="457200" lvl="0" indent="-298450" algn="l" rtl="0">
              <a:lnSpc>
                <a:spcPct val="115000"/>
              </a:lnSpc>
              <a:spcBef>
                <a:spcPts val="1500"/>
              </a:spcBef>
              <a:spcAft>
                <a:spcPts val="0"/>
              </a:spcAft>
              <a:buClr>
                <a:srgbClr val="424242"/>
              </a:buClr>
              <a:buSzPts val="1100"/>
              <a:buChar char="●"/>
            </a:pPr>
            <a:r>
              <a:rPr lang="de-CH">
                <a:solidFill>
                  <a:srgbClr val="424242"/>
                </a:solidFill>
              </a:rPr>
              <a:t>Signal change early and build momentum by delivering and communicating “quick wins.”</a:t>
            </a:r>
            <a:endParaRPr>
              <a:solidFill>
                <a:srgbClr val="424242"/>
              </a:solidFill>
            </a:endParaRPr>
          </a:p>
          <a:p>
            <a:pPr marL="457200" lvl="0" indent="-298450" algn="l" rtl="0">
              <a:lnSpc>
                <a:spcPct val="115000"/>
              </a:lnSpc>
              <a:spcBef>
                <a:spcPts val="0"/>
              </a:spcBef>
              <a:spcAft>
                <a:spcPts val="0"/>
              </a:spcAft>
              <a:buClr>
                <a:srgbClr val="424242"/>
              </a:buClr>
              <a:buSzPts val="1100"/>
              <a:buChar char="●"/>
            </a:pPr>
            <a:r>
              <a:rPr lang="de-CH">
                <a:solidFill>
                  <a:srgbClr val="424242"/>
                </a:solidFill>
              </a:rPr>
              <a:t>Build capacity for long-term sustainable results.</a:t>
            </a:r>
            <a:endParaRPr>
              <a:solidFill>
                <a:srgbClr val="424242"/>
              </a:solidFill>
            </a:endParaRPr>
          </a:p>
          <a:p>
            <a:pPr marL="0" lvl="0" indent="0" algn="l" rtl="0">
              <a:lnSpc>
                <a:spcPct val="115000"/>
              </a:lnSpc>
              <a:spcBef>
                <a:spcPts val="800"/>
              </a:spcBef>
              <a:spcAft>
                <a:spcPts val="0"/>
              </a:spcAft>
              <a:buNone/>
            </a:pPr>
            <a:r>
              <a:rPr lang="de-CH" b="1">
                <a:solidFill>
                  <a:srgbClr val="424242"/>
                </a:solidFill>
              </a:rPr>
              <a:t>Also, Wallace Foundation:</a:t>
            </a:r>
            <a:r>
              <a:rPr lang="de-CH">
                <a:solidFill>
                  <a:srgbClr val="424242"/>
                </a:solidFill>
              </a:rPr>
              <a:t> </a:t>
            </a:r>
            <a:r>
              <a:rPr lang="de-CH">
                <a:solidFill>
                  <a:srgbClr val="00334C"/>
                </a:solidFill>
              </a:rPr>
              <a:t>Measuring Success - The School Turnaround Field Guide states under:</a:t>
            </a:r>
            <a:endParaRPr>
              <a:solidFill>
                <a:srgbClr val="00334C"/>
              </a:solidFill>
            </a:endParaRPr>
          </a:p>
          <a:p>
            <a:pPr marL="0" lvl="0" indent="0" algn="l" rtl="0">
              <a:lnSpc>
                <a:spcPct val="132352"/>
              </a:lnSpc>
              <a:spcBef>
                <a:spcPts val="1500"/>
              </a:spcBef>
              <a:spcAft>
                <a:spcPts val="0"/>
              </a:spcAft>
              <a:buNone/>
            </a:pPr>
            <a:r>
              <a:rPr lang="de-CH">
                <a:solidFill>
                  <a:srgbClr val="00334C"/>
                </a:solidFill>
              </a:rPr>
              <a:t>Defining Success for Schools</a:t>
            </a:r>
            <a:endParaRPr>
              <a:solidFill>
                <a:srgbClr val="00334C"/>
              </a:solidFill>
            </a:endParaRPr>
          </a:p>
          <a:p>
            <a:pPr marL="457200" lvl="0" indent="-298450" algn="l" rtl="0">
              <a:lnSpc>
                <a:spcPct val="115000"/>
              </a:lnSpc>
              <a:spcBef>
                <a:spcPts val="800"/>
              </a:spcBef>
              <a:spcAft>
                <a:spcPts val="0"/>
              </a:spcAft>
              <a:buClr>
                <a:srgbClr val="424242"/>
              </a:buClr>
              <a:buSzPts val="1100"/>
              <a:buChar char="●"/>
            </a:pPr>
            <a:r>
              <a:rPr lang="de-CH" b="1">
                <a:solidFill>
                  <a:srgbClr val="424242"/>
                </a:solidFill>
              </a:rPr>
              <a:t>Timeline to Success.</a:t>
            </a:r>
            <a:r>
              <a:rPr lang="de-CH">
                <a:solidFill>
                  <a:srgbClr val="424242"/>
                </a:solidFill>
              </a:rPr>
              <a:t> In general, interviewees believed schools can be turned around in two to four years, with improvement in the school environment and culture occurring within two years and improvements in student performance starting by the second or third year. However, this timeline will vary and is expected to be longer in high schools.</a:t>
            </a:r>
            <a:endParaRPr>
              <a:solidFill>
                <a:srgbClr val="424242"/>
              </a:solidFill>
            </a:endParaRPr>
          </a:p>
          <a:p>
            <a:pPr marL="0" lvl="0" indent="0" algn="l" rtl="0">
              <a:lnSpc>
                <a:spcPct val="115000"/>
              </a:lnSpc>
              <a:spcBef>
                <a:spcPts val="800"/>
              </a:spcBef>
              <a:spcAft>
                <a:spcPts val="0"/>
              </a:spcAft>
              <a:buNone/>
            </a:pPr>
            <a:r>
              <a:rPr lang="de-CH">
                <a:solidFill>
                  <a:srgbClr val="424242"/>
                </a:solidFill>
                <a:highlight>
                  <a:srgbClr val="FFFFFF"/>
                </a:highlight>
              </a:rPr>
              <a:t>Practitioners urge patience in the first year or two of turnaround, as some performance indicators may actually decline once significant changes are enacted in a school. “We have seen a school look quantitatively worse before it improves,” says Don Fraynd, turnaround officer at the Chicago Public Schools. “We have seen huge spikes in suspensions while discipline in the building was being reset. We aren’t going to expect a jump in test scores in the first year.” Some signs of progress may also look counterintuitive. For example, increased attendance and participation, which in the long term will improve student performance, may in the short term lead to a decline in average test scores, as students with poor attendance, who are often far behind their peers academically, begin to regularly attend school.</a:t>
            </a:r>
            <a:endParaRPr>
              <a:solidFill>
                <a:srgbClr val="424242"/>
              </a:solidFill>
              <a:highlight>
                <a:srgbClr val="FFFFFF"/>
              </a:highlight>
            </a:endParaRPr>
          </a:p>
          <a:p>
            <a:pPr marL="0" lvl="0" indent="0" algn="l" rtl="0">
              <a:lnSpc>
                <a:spcPct val="115000"/>
              </a:lnSpc>
              <a:spcBef>
                <a:spcPts val="800"/>
              </a:spcBef>
              <a:spcAft>
                <a:spcPts val="0"/>
              </a:spcAft>
              <a:buNone/>
            </a:pPr>
            <a:r>
              <a:rPr lang="de-CH">
                <a:solidFill>
                  <a:srgbClr val="424242"/>
                </a:solidFill>
                <a:highlight>
                  <a:srgbClr val="FFFFFF"/>
                </a:highlight>
              </a:rPr>
              <a:t>Beyond the importance of defining, tracking, and learning from measurable indicators, many experienced practitioners note that a successful turnaround can be palpably sensed upon entering the school. Practitioners note visible changes in students, who positively interact with their peers, are more fully engaged in classroom activities, and express optimism and pride in their conversations with teachers and other adults in the building. They describe hallways and lunchrooms that are peaceful and ordered. They see evidence of a positive culture and high expectations for students in posted goals and progress reports, in classroom management systems, and in how teachers speak about their students.</a:t>
            </a:r>
            <a:endParaRPr>
              <a:solidFill>
                <a:srgbClr val="424242"/>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endParaRPr>
              <a:solidFill>
                <a:srgbClr val="424242"/>
              </a:solidFill>
            </a:endParaRPr>
          </a:p>
          <a:p>
            <a:pPr marL="0" lvl="0" indent="0" algn="l" rtl="0">
              <a:spcBef>
                <a:spcPts val="15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0c22ef820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0c22ef820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de-CH" sz="1200" b="1">
                <a:solidFill>
                  <a:schemeClr val="dk1"/>
                </a:solidFill>
              </a:rPr>
              <a:t>Incoming 5th Graders</a:t>
            </a:r>
            <a:r>
              <a:rPr lang="de-CH">
                <a:solidFill>
                  <a:schemeClr val="dk1"/>
                </a:solidFill>
              </a:rPr>
              <a:t> Middle iMSSA Data:</a:t>
            </a:r>
            <a:endParaRPr>
              <a:solidFill>
                <a:schemeClr val="dk1"/>
              </a:solidFill>
            </a:endParaRPr>
          </a:p>
          <a:p>
            <a:pPr marL="457200" lvl="0" indent="0" algn="l" rtl="0">
              <a:lnSpc>
                <a:spcPct val="115000"/>
              </a:lnSpc>
              <a:spcBef>
                <a:spcPts val="0"/>
              </a:spcBef>
              <a:spcAft>
                <a:spcPts val="0"/>
              </a:spcAft>
              <a:buNone/>
            </a:pPr>
            <a:r>
              <a:rPr lang="de-CH">
                <a:solidFill>
                  <a:schemeClr val="dk1"/>
                </a:solidFill>
              </a:rPr>
              <a:t>Reading - 28% On Target</a:t>
            </a:r>
            <a:endParaRPr>
              <a:solidFill>
                <a:schemeClr val="dk1"/>
              </a:solidFill>
            </a:endParaRPr>
          </a:p>
          <a:p>
            <a:pPr marL="457200" lvl="0" indent="0" algn="l" rtl="0">
              <a:lnSpc>
                <a:spcPct val="115000"/>
              </a:lnSpc>
              <a:spcBef>
                <a:spcPts val="0"/>
              </a:spcBef>
              <a:spcAft>
                <a:spcPts val="0"/>
              </a:spcAft>
              <a:buNone/>
            </a:pPr>
            <a:r>
              <a:rPr lang="de-CH">
                <a:solidFill>
                  <a:schemeClr val="dk1"/>
                </a:solidFill>
              </a:rPr>
              <a:t>Language Usage - 27% On Target</a:t>
            </a:r>
            <a:endParaRPr>
              <a:solidFill>
                <a:schemeClr val="dk1"/>
              </a:solidFill>
            </a:endParaRPr>
          </a:p>
          <a:p>
            <a:pPr marL="457200" lvl="0" indent="0" algn="l" rtl="0">
              <a:lnSpc>
                <a:spcPct val="115000"/>
              </a:lnSpc>
              <a:spcBef>
                <a:spcPts val="0"/>
              </a:spcBef>
              <a:spcAft>
                <a:spcPts val="0"/>
              </a:spcAft>
              <a:buNone/>
            </a:pPr>
            <a:r>
              <a:rPr lang="de-CH">
                <a:solidFill>
                  <a:schemeClr val="dk1"/>
                </a:solidFill>
              </a:rPr>
              <a:t>Math - 6% On Target</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0" algn="l" rtl="0">
              <a:lnSpc>
                <a:spcPct val="115000"/>
              </a:lnSpc>
              <a:spcBef>
                <a:spcPts val="0"/>
              </a:spcBef>
              <a:spcAft>
                <a:spcPts val="0"/>
              </a:spcAft>
              <a:buNone/>
            </a:pPr>
            <a:r>
              <a:rPr lang="de-CH" sz="1200" b="1">
                <a:solidFill>
                  <a:schemeClr val="dk1"/>
                </a:solidFill>
              </a:rPr>
              <a:t>Current 6th Graders</a:t>
            </a:r>
            <a:r>
              <a:rPr lang="de-CH">
                <a:solidFill>
                  <a:schemeClr val="dk1"/>
                </a:solidFill>
              </a:rPr>
              <a:t> iMSSA Data:</a:t>
            </a:r>
            <a:endParaRPr>
              <a:solidFill>
                <a:schemeClr val="dk1"/>
              </a:solidFill>
            </a:endParaRPr>
          </a:p>
          <a:p>
            <a:pPr marL="457200" lvl="0" indent="0" algn="l" rtl="0">
              <a:lnSpc>
                <a:spcPct val="115000"/>
              </a:lnSpc>
              <a:spcBef>
                <a:spcPts val="0"/>
              </a:spcBef>
              <a:spcAft>
                <a:spcPts val="0"/>
              </a:spcAft>
              <a:buNone/>
            </a:pPr>
            <a:r>
              <a:rPr lang="de-CH">
                <a:solidFill>
                  <a:schemeClr val="dk1"/>
                </a:solidFill>
              </a:rPr>
              <a:t>Reading - 19% On Target</a:t>
            </a:r>
            <a:endParaRPr>
              <a:solidFill>
                <a:schemeClr val="dk1"/>
              </a:solidFill>
            </a:endParaRPr>
          </a:p>
          <a:p>
            <a:pPr marL="457200" lvl="0" indent="0" algn="l" rtl="0">
              <a:lnSpc>
                <a:spcPct val="115000"/>
              </a:lnSpc>
              <a:spcBef>
                <a:spcPts val="0"/>
              </a:spcBef>
              <a:spcAft>
                <a:spcPts val="0"/>
              </a:spcAft>
              <a:buNone/>
            </a:pPr>
            <a:r>
              <a:rPr lang="de-CH">
                <a:solidFill>
                  <a:schemeClr val="dk1"/>
                </a:solidFill>
              </a:rPr>
              <a:t>Language Usage - 13% On Target</a:t>
            </a:r>
            <a:endParaRPr>
              <a:solidFill>
                <a:schemeClr val="dk1"/>
              </a:solidFill>
            </a:endParaRPr>
          </a:p>
          <a:p>
            <a:pPr marL="457200" lvl="0" indent="0" algn="l" rtl="0">
              <a:lnSpc>
                <a:spcPct val="115000"/>
              </a:lnSpc>
              <a:spcBef>
                <a:spcPts val="0"/>
              </a:spcBef>
              <a:spcAft>
                <a:spcPts val="0"/>
              </a:spcAft>
              <a:buNone/>
            </a:pPr>
            <a:r>
              <a:rPr lang="de-CH">
                <a:solidFill>
                  <a:schemeClr val="dk1"/>
                </a:solidFill>
              </a:rPr>
              <a:t>Math - 16% On Target</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0" algn="l" rtl="0">
              <a:lnSpc>
                <a:spcPct val="115000"/>
              </a:lnSpc>
              <a:spcBef>
                <a:spcPts val="0"/>
              </a:spcBef>
              <a:spcAft>
                <a:spcPts val="0"/>
              </a:spcAft>
              <a:buNone/>
            </a:pPr>
            <a:r>
              <a:rPr lang="de-CH" sz="1200" b="1">
                <a:solidFill>
                  <a:schemeClr val="dk1"/>
                </a:solidFill>
              </a:rPr>
              <a:t>Current 7th Graders</a:t>
            </a:r>
            <a:r>
              <a:rPr lang="de-CH">
                <a:solidFill>
                  <a:schemeClr val="dk1"/>
                </a:solidFill>
              </a:rPr>
              <a:t> iMSSA Data:</a:t>
            </a:r>
            <a:endParaRPr>
              <a:solidFill>
                <a:schemeClr val="dk1"/>
              </a:solidFill>
            </a:endParaRPr>
          </a:p>
          <a:p>
            <a:pPr marL="457200" lvl="0" indent="0" algn="l" rtl="0">
              <a:lnSpc>
                <a:spcPct val="115000"/>
              </a:lnSpc>
              <a:spcBef>
                <a:spcPts val="0"/>
              </a:spcBef>
              <a:spcAft>
                <a:spcPts val="0"/>
              </a:spcAft>
              <a:buNone/>
            </a:pPr>
            <a:r>
              <a:rPr lang="de-CH">
                <a:solidFill>
                  <a:schemeClr val="dk1"/>
                </a:solidFill>
              </a:rPr>
              <a:t>Reading - 11% On Target</a:t>
            </a:r>
            <a:endParaRPr>
              <a:solidFill>
                <a:schemeClr val="dk1"/>
              </a:solidFill>
            </a:endParaRPr>
          </a:p>
          <a:p>
            <a:pPr marL="457200" lvl="0" indent="0" algn="l" rtl="0">
              <a:lnSpc>
                <a:spcPct val="115000"/>
              </a:lnSpc>
              <a:spcBef>
                <a:spcPts val="0"/>
              </a:spcBef>
              <a:spcAft>
                <a:spcPts val="0"/>
              </a:spcAft>
              <a:buNone/>
            </a:pPr>
            <a:r>
              <a:rPr lang="de-CH">
                <a:solidFill>
                  <a:schemeClr val="dk1"/>
                </a:solidFill>
              </a:rPr>
              <a:t>Language Usage - 19% On Target</a:t>
            </a:r>
            <a:endParaRPr>
              <a:solidFill>
                <a:schemeClr val="dk1"/>
              </a:solidFill>
            </a:endParaRPr>
          </a:p>
          <a:p>
            <a:pPr marL="457200" lvl="0" indent="0" algn="l" rtl="0">
              <a:lnSpc>
                <a:spcPct val="115000"/>
              </a:lnSpc>
              <a:spcBef>
                <a:spcPts val="0"/>
              </a:spcBef>
              <a:spcAft>
                <a:spcPts val="0"/>
              </a:spcAft>
              <a:buNone/>
            </a:pPr>
            <a:r>
              <a:rPr lang="de-CH">
                <a:solidFill>
                  <a:schemeClr val="dk1"/>
                </a:solidFill>
              </a:rPr>
              <a:t>Math - 5% On Target</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0" algn="l" rtl="0">
              <a:lnSpc>
                <a:spcPct val="115000"/>
              </a:lnSpc>
              <a:spcBef>
                <a:spcPts val="0"/>
              </a:spcBef>
              <a:spcAft>
                <a:spcPts val="0"/>
              </a:spcAft>
              <a:buNone/>
            </a:pPr>
            <a:r>
              <a:rPr lang="de-CH" sz="1200" b="1">
                <a:solidFill>
                  <a:schemeClr val="dk1"/>
                </a:solidFill>
              </a:rPr>
              <a:t>Current 8th Graders</a:t>
            </a:r>
            <a:r>
              <a:rPr lang="de-CH">
                <a:solidFill>
                  <a:schemeClr val="dk1"/>
                </a:solidFill>
              </a:rPr>
              <a:t> iMSSA Data:</a:t>
            </a:r>
            <a:endParaRPr>
              <a:solidFill>
                <a:schemeClr val="dk1"/>
              </a:solidFill>
            </a:endParaRPr>
          </a:p>
          <a:p>
            <a:pPr marL="457200" lvl="0" indent="0" algn="l" rtl="0">
              <a:lnSpc>
                <a:spcPct val="115000"/>
              </a:lnSpc>
              <a:spcBef>
                <a:spcPts val="0"/>
              </a:spcBef>
              <a:spcAft>
                <a:spcPts val="0"/>
              </a:spcAft>
              <a:buNone/>
            </a:pPr>
            <a:r>
              <a:rPr lang="de-CH">
                <a:solidFill>
                  <a:schemeClr val="dk1"/>
                </a:solidFill>
              </a:rPr>
              <a:t>Reading - 17% On Target</a:t>
            </a:r>
            <a:endParaRPr>
              <a:solidFill>
                <a:schemeClr val="dk1"/>
              </a:solidFill>
            </a:endParaRPr>
          </a:p>
          <a:p>
            <a:pPr marL="457200" lvl="0" indent="0" algn="l" rtl="0">
              <a:lnSpc>
                <a:spcPct val="115000"/>
              </a:lnSpc>
              <a:spcBef>
                <a:spcPts val="0"/>
              </a:spcBef>
              <a:spcAft>
                <a:spcPts val="0"/>
              </a:spcAft>
              <a:buNone/>
            </a:pPr>
            <a:r>
              <a:rPr lang="de-CH">
                <a:solidFill>
                  <a:schemeClr val="dk1"/>
                </a:solidFill>
              </a:rPr>
              <a:t>Language Usage - 15% On Target</a:t>
            </a:r>
            <a:endParaRPr>
              <a:solidFill>
                <a:schemeClr val="dk1"/>
              </a:solidFill>
            </a:endParaRPr>
          </a:p>
          <a:p>
            <a:pPr marL="457200" lvl="0" indent="0" algn="l" rtl="0">
              <a:lnSpc>
                <a:spcPct val="115000"/>
              </a:lnSpc>
              <a:spcBef>
                <a:spcPts val="0"/>
              </a:spcBef>
              <a:spcAft>
                <a:spcPts val="0"/>
              </a:spcAft>
              <a:buNone/>
            </a:pPr>
            <a:r>
              <a:rPr lang="de-CH">
                <a:solidFill>
                  <a:schemeClr val="dk1"/>
                </a:solidFill>
              </a:rPr>
              <a:t>Math - Approx. 1% On Target</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0c22ef820d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0c22ef820d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de-CH" b="1">
                <a:solidFill>
                  <a:schemeClr val="dk1"/>
                </a:solidFill>
                <a:highlight>
                  <a:srgbClr val="FFFFFF"/>
                </a:highlight>
              </a:rPr>
              <a:t>Center for American Progress, The Broad Education Foundation Education:</a:t>
            </a:r>
            <a:r>
              <a:rPr lang="de-CH">
                <a:solidFill>
                  <a:schemeClr val="dk1"/>
                </a:solidFill>
                <a:highlight>
                  <a:srgbClr val="FFFFFF"/>
                </a:highlight>
              </a:rPr>
              <a:t> Five Steps Districts Can Take to Improve Their Chances of Success, January 2011,  states:</a:t>
            </a:r>
            <a:endParaRPr>
              <a:solidFill>
                <a:schemeClr val="dk1"/>
              </a:solidFill>
              <a:highlight>
                <a:srgbClr val="FFFFFF"/>
              </a:highlight>
            </a:endParaRPr>
          </a:p>
          <a:p>
            <a:pPr marL="0" lvl="0" indent="0" algn="l" rtl="0">
              <a:lnSpc>
                <a:spcPct val="115000"/>
              </a:lnSpc>
              <a:spcBef>
                <a:spcPts val="1200"/>
              </a:spcBef>
              <a:spcAft>
                <a:spcPts val="0"/>
              </a:spcAft>
              <a:buNone/>
            </a:pPr>
            <a:r>
              <a:rPr lang="de-CH">
                <a:solidFill>
                  <a:schemeClr val="dk1"/>
                </a:solidFill>
                <a:highlight>
                  <a:srgbClr val="FFFFFF"/>
                </a:highlight>
              </a:rPr>
              <a:t>Step 1: Understand what each school needs</a:t>
            </a:r>
            <a:endParaRPr>
              <a:solidFill>
                <a:schemeClr val="dk1"/>
              </a:solidFill>
              <a:highlight>
                <a:srgbClr val="FFFFFF"/>
              </a:highlight>
            </a:endParaRPr>
          </a:p>
          <a:p>
            <a:pPr marL="0" lvl="0" indent="0" algn="l" rtl="0">
              <a:lnSpc>
                <a:spcPct val="115000"/>
              </a:lnSpc>
              <a:spcBef>
                <a:spcPts val="1200"/>
              </a:spcBef>
              <a:spcAft>
                <a:spcPts val="0"/>
              </a:spcAft>
              <a:buNone/>
            </a:pPr>
            <a:r>
              <a:rPr lang="de-CH">
                <a:solidFill>
                  <a:schemeClr val="dk1"/>
                </a:solidFill>
                <a:highlight>
                  <a:srgbClr val="FFFFFF"/>
                </a:highlight>
              </a:rPr>
              <a:t>A systematic assessment of the </a:t>
            </a:r>
            <a:r>
              <a:rPr lang="de-CH" b="1" u="sng">
                <a:solidFill>
                  <a:schemeClr val="dk1"/>
                </a:solidFill>
                <a:highlight>
                  <a:srgbClr val="FFFFFF"/>
                </a:highlight>
              </a:rPr>
              <a:t>unique</a:t>
            </a:r>
            <a:r>
              <a:rPr lang="de-CH">
                <a:solidFill>
                  <a:schemeClr val="dk1"/>
                </a:solidFill>
                <a:highlight>
                  <a:srgbClr val="FFFFFF"/>
                </a:highlight>
              </a:rPr>
              <a:t> needs of every school in the district is an important first step in developing a sustainable school improvement program. This information will help district leaders identify which schools should qualify as “turnaround” schools—the lowest-performing schools with the highest level of need. Once these schools have been identified, a robust needs assessment is critical for providing each school with the </a:t>
            </a:r>
            <a:r>
              <a:rPr lang="de-CH" b="1" u="sng">
                <a:solidFill>
                  <a:schemeClr val="dk1"/>
                </a:solidFill>
                <a:highlight>
                  <a:srgbClr val="FFFFFF"/>
                </a:highlight>
              </a:rPr>
              <a:t>specific</a:t>
            </a:r>
            <a:r>
              <a:rPr lang="de-CH">
                <a:solidFill>
                  <a:schemeClr val="dk1"/>
                </a:solidFill>
                <a:highlight>
                  <a:srgbClr val="FFFFFF"/>
                </a:highlight>
              </a:rPr>
              <a:t> resources and support it requires. But focusing only on a handful of the lowest-performing schools is not enough. School turnaround efforts should be part of an ongoing districtwide approach to hold all schools accountable for clearly defined results and to provide them with the support they need to succeed. In most large urban districts there are significant numbers of schools that require improvement, even if they do not officially qualify as “turnaround” schools. Districts need to understand the needs of these schools as well, in order to support their ongoing improvement efforts.</a:t>
            </a:r>
            <a:endParaRPr>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de-CH">
                <a:solidFill>
                  <a:schemeClr val="dk1"/>
                </a:solidFill>
                <a:highlight>
                  <a:srgbClr val="FFFFFF"/>
                </a:highlight>
              </a:rPr>
              <a:t>Step 3: Invest in the most important changes first</a:t>
            </a:r>
            <a:endParaRPr>
              <a:solidFill>
                <a:schemeClr val="dk1"/>
              </a:solidFill>
              <a:highlight>
                <a:srgbClr val="FFFFFF"/>
              </a:highlight>
            </a:endParaRPr>
          </a:p>
          <a:p>
            <a:pPr marL="0" lvl="0" indent="0" algn="l" rtl="0">
              <a:lnSpc>
                <a:spcPct val="115000"/>
              </a:lnSpc>
              <a:spcBef>
                <a:spcPts val="1200"/>
              </a:spcBef>
              <a:spcAft>
                <a:spcPts val="0"/>
              </a:spcAft>
              <a:buNone/>
            </a:pPr>
            <a:r>
              <a:rPr lang="de-CH">
                <a:solidFill>
                  <a:schemeClr val="dk1"/>
                </a:solidFill>
                <a:highlight>
                  <a:srgbClr val="FFFFFF"/>
                </a:highlight>
              </a:rPr>
              <a:t>There is growing consensus that the most important contributor to improvements in student performance is the quality of the teaching the students receive. Ensuring that each school has a transformational leader and a critical mass of high-capacity teachers who can create a culture of achievement and work together to continuously improve instruction based on student results therefore must be at the heart of a successful turnaround program. Without this foundation, any additional investments cannot return the results students in these schools so desperately need. For example, spending to extend the school day to provide additional support for students two to three years behind grade level can be valuable—but only if the school already has a teacher corps with the capacity, support, and instructional practices to use that extra time effectively.</a:t>
            </a:r>
            <a:endParaRPr>
              <a:solidFill>
                <a:schemeClr val="dk1"/>
              </a:solidFill>
              <a:highlight>
                <a:srgbClr val="FFFFFF"/>
              </a:highlight>
            </a:endParaRPr>
          </a:p>
          <a:p>
            <a:pPr marL="0" lvl="0" indent="0" algn="l" rtl="0">
              <a:lnSpc>
                <a:spcPct val="115000"/>
              </a:lnSpc>
              <a:spcBef>
                <a:spcPts val="1200"/>
              </a:spcBef>
              <a:spcAft>
                <a:spcPts val="0"/>
              </a:spcAft>
              <a:buNone/>
            </a:pPr>
            <a:r>
              <a:rPr lang="de-CH" b="1">
                <a:solidFill>
                  <a:schemeClr val="dk1"/>
                </a:solidFill>
                <a:highlight>
                  <a:srgbClr val="FFFFFF"/>
                </a:highlight>
              </a:rPr>
              <a:t>Mission critical</a:t>
            </a:r>
            <a:r>
              <a:rPr lang="de-CH">
                <a:solidFill>
                  <a:schemeClr val="dk1"/>
                </a:solidFill>
                <a:highlight>
                  <a:srgbClr val="FFFFFF"/>
                </a:highlight>
              </a:rPr>
              <a:t> interventions must be the top priority for any turnaround strategy:</a:t>
            </a:r>
            <a:endParaRPr>
              <a:solidFill>
                <a:schemeClr val="dk1"/>
              </a:solidFill>
              <a:highlight>
                <a:srgbClr val="FFFFFF"/>
              </a:highlight>
            </a:endParaRPr>
          </a:p>
          <a:p>
            <a:pPr marL="457200" lvl="0" indent="-298450" algn="l" rtl="0">
              <a:lnSpc>
                <a:spcPct val="115000"/>
              </a:lnSpc>
              <a:spcBef>
                <a:spcPts val="1200"/>
              </a:spcBef>
              <a:spcAft>
                <a:spcPts val="0"/>
              </a:spcAft>
              <a:buClr>
                <a:schemeClr val="dk1"/>
              </a:buClr>
              <a:buSzPts val="1100"/>
              <a:buChar char="●"/>
            </a:pPr>
            <a:r>
              <a:rPr lang="de-CH">
                <a:solidFill>
                  <a:schemeClr val="dk1"/>
                </a:solidFill>
                <a:highlight>
                  <a:srgbClr val="FFFFFF"/>
                </a:highlight>
              </a:rPr>
              <a:t>A transformational leader with a clear vision for and commitment to improvement, and the authority to implement that vision</a:t>
            </a:r>
            <a:endParaRPr>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de-CH">
                <a:solidFill>
                  <a:schemeClr val="dk1"/>
                </a:solidFill>
                <a:highlight>
                  <a:srgbClr val="FFFFFF"/>
                </a:highlight>
              </a:rPr>
              <a:t>Teams of teachers with the skills, expertise, and support to meet student needs</a:t>
            </a:r>
            <a:endParaRPr>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de-CH">
                <a:solidFill>
                  <a:schemeClr val="dk1"/>
                </a:solidFill>
                <a:highlight>
                  <a:srgbClr val="FFFFFF"/>
                </a:highlight>
              </a:rPr>
              <a:t>Basic social, emotional, and health support for at-risk students to ensure they come to school able to learn</a:t>
            </a:r>
            <a:endParaRPr>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de-CH">
                <a:solidFill>
                  <a:schemeClr val="dk1"/>
                </a:solidFill>
                <a:highlight>
                  <a:srgbClr val="FFFFFF"/>
                </a:highlight>
              </a:rPr>
              <a:t>The most important priority for any school turnaround effort must be to ensure that each target school has a proven leader with the skills, vision, and flexibility to implement the radical changes necessary for improvement. State regulations and collective bargaining agreements may limit the hiring, assignment, or removal of teachers. But for turnaround efforts to take root, the school leader must have the authority to create teams of teachers who collectively have the content, instructional, and specialty expertise to meet the significant needs of the students in the school, even if this means replacing some or all of the existing staff. This does not necessarily imply that every turnaround school must have a new principal and a different set of teachers to succeed... Nor does it mean that every principal and teacher currently in a low-performing school is inadequate.</a:t>
            </a:r>
            <a:endParaRPr>
              <a:solidFill>
                <a:schemeClr val="dk1"/>
              </a:solidFill>
              <a:highlight>
                <a:srgbClr val="FFFFFF"/>
              </a:highlight>
            </a:endParaRPr>
          </a:p>
          <a:p>
            <a:pPr marL="0" lvl="0" indent="0" algn="l" rtl="0">
              <a:lnSpc>
                <a:spcPct val="115000"/>
              </a:lnSpc>
              <a:spcBef>
                <a:spcPts val="1200"/>
              </a:spcBef>
              <a:spcAft>
                <a:spcPts val="0"/>
              </a:spcAft>
              <a:buNone/>
            </a:pPr>
            <a:r>
              <a:rPr lang="de-CH" b="1" u="sng">
                <a:solidFill>
                  <a:schemeClr val="dk1"/>
                </a:solidFill>
                <a:highlight>
                  <a:srgbClr val="FFFFFF"/>
                </a:highlight>
              </a:rPr>
              <a:t>What is critical, however</a:t>
            </a:r>
            <a:r>
              <a:rPr lang="de-CH">
                <a:solidFill>
                  <a:schemeClr val="dk1"/>
                </a:solidFill>
                <a:highlight>
                  <a:srgbClr val="FFFFFF"/>
                </a:highlight>
              </a:rPr>
              <a:t>, is that the school leader, the team of teachers, and all the other staff in the building have a shared belief that the school can succeed. They must share a vision for how they will achieve that success and must collectively have the skills and experience to meet the needs of the students in the building.</a:t>
            </a:r>
            <a:endParaRPr>
              <a:solidFill>
                <a:schemeClr val="dk1"/>
              </a:solidFill>
              <a:highlight>
                <a:srgbClr val="FFFFFF"/>
              </a:highlight>
            </a:endParaRPr>
          </a:p>
          <a:p>
            <a:pPr marL="0" lvl="0" indent="0" algn="l" rtl="0">
              <a:lnSpc>
                <a:spcPct val="115000"/>
              </a:lnSpc>
              <a:spcBef>
                <a:spcPts val="1200"/>
              </a:spcBef>
              <a:spcAft>
                <a:spcPts val="0"/>
              </a:spcAft>
              <a:buNone/>
            </a:pPr>
            <a:r>
              <a:rPr lang="de-CH">
                <a:solidFill>
                  <a:schemeClr val="dk1"/>
                </a:solidFill>
                <a:highlight>
                  <a:srgbClr val="FFFFFF"/>
                </a:highlight>
              </a:rPr>
              <a:t>These schools will likely also need additional support for school leaders in the form of a high-quality assistant principal or business manager to share instructional leadership and/or administrative duties, along with expert support for teachers in the form of full-time instructional coaches or part-time teacher leaders.</a:t>
            </a:r>
            <a:endParaRPr>
              <a:solidFill>
                <a:schemeClr val="dk1"/>
              </a:solidFill>
              <a:highlight>
                <a:srgbClr val="FFFFFF"/>
              </a:highlight>
            </a:endParaRPr>
          </a:p>
          <a:p>
            <a:pPr marL="0" lvl="0" indent="0" algn="l" rtl="0">
              <a:lnSpc>
                <a:spcPct val="115000"/>
              </a:lnSpc>
              <a:spcBef>
                <a:spcPts val="1200"/>
              </a:spcBef>
              <a:spcAft>
                <a:spcPts val="0"/>
              </a:spcAft>
              <a:buNone/>
            </a:pPr>
            <a:r>
              <a:rPr lang="de-CH">
                <a:solidFill>
                  <a:schemeClr val="dk1"/>
                </a:solidFill>
                <a:highlight>
                  <a:srgbClr val="FFFFFF"/>
                </a:highlight>
              </a:rPr>
              <a:t>The second priority for investment is support for at-risk students. Chronically or persistently low-performing schools generally have high populations of at-risk students—students who face tremendous challenges to academic success due to external factors such as extreme poverty, incarceration, foster care, or health problems. Districts and schools must ensure that these students have access to basic social, emotional, and health support to ensure that these students are ready and able to learn…</a:t>
            </a:r>
            <a:endParaRPr>
              <a:solidFill>
                <a:schemeClr val="dk1"/>
              </a:solidFill>
              <a:highlight>
                <a:srgbClr val="FFFFFF"/>
              </a:highlight>
            </a:endParaRPr>
          </a:p>
          <a:p>
            <a:pPr marL="0" lvl="0" indent="0" algn="l" rtl="0">
              <a:lnSpc>
                <a:spcPct val="115000"/>
              </a:lnSpc>
              <a:spcBef>
                <a:spcPts val="1200"/>
              </a:spcBef>
              <a:spcAft>
                <a:spcPts val="0"/>
              </a:spcAft>
              <a:buNone/>
            </a:pPr>
            <a:r>
              <a:rPr lang="de-CH">
                <a:solidFill>
                  <a:schemeClr val="dk1"/>
                </a:solidFill>
                <a:highlight>
                  <a:srgbClr val="FFFFFF"/>
                </a:highlight>
              </a:rPr>
              <a:t> For example-</a:t>
            </a:r>
            <a:r>
              <a:rPr lang="de-CH" i="1">
                <a:solidFill>
                  <a:schemeClr val="dk1"/>
                </a:solidFill>
                <a:highlight>
                  <a:srgbClr val="FFFFFF"/>
                </a:highlight>
              </a:rPr>
              <a:t>The City Connects</a:t>
            </a:r>
            <a:r>
              <a:rPr lang="de-CH">
                <a:solidFill>
                  <a:schemeClr val="dk1"/>
                </a:solidFill>
                <a:highlight>
                  <a:srgbClr val="FFFFFF"/>
                </a:highlight>
              </a:rPr>
              <a:t> program in Boston connects public schools with existing community resources and “places master’s-trained professionals (</a:t>
            </a:r>
            <a:r>
              <a:rPr lang="de-CH" b="1" u="sng">
                <a:solidFill>
                  <a:schemeClr val="dk1"/>
                </a:solidFill>
                <a:highlight>
                  <a:srgbClr val="FFFFFF"/>
                </a:highlight>
              </a:rPr>
              <a:t>school counselor</a:t>
            </a:r>
            <a:r>
              <a:rPr lang="de-CH">
                <a:solidFill>
                  <a:schemeClr val="dk1"/>
                </a:solidFill>
                <a:highlight>
                  <a:srgbClr val="FFFFFF"/>
                </a:highlight>
              </a:rPr>
              <a:t> or school social worker) in schools to ... connect students to services and resources inside and outside of school and work closely with school staff to create a healthy environment where teaching and learning can take place.”</a:t>
            </a:r>
            <a:endParaRPr>
              <a:solidFill>
                <a:schemeClr val="dk1"/>
              </a:solidFill>
              <a:highlight>
                <a:srgbClr val="FFFFFF"/>
              </a:highlight>
            </a:endParaRPr>
          </a:p>
          <a:p>
            <a:pPr marL="0" lvl="0" indent="0" algn="l" rtl="0">
              <a:lnSpc>
                <a:spcPct val="115000"/>
              </a:lnSpc>
              <a:spcBef>
                <a:spcPts val="1200"/>
              </a:spcBef>
              <a:spcAft>
                <a:spcPts val="0"/>
              </a:spcAft>
              <a:buNone/>
            </a:pPr>
            <a:r>
              <a:rPr lang="de-CH">
                <a:solidFill>
                  <a:schemeClr val="dk1"/>
                </a:solidFill>
                <a:highlight>
                  <a:srgbClr val="FFFFFF"/>
                </a:highlight>
              </a:rPr>
              <a:t>With the right staff and support in place, turnaround efforts next should focus on providing students with the time and attention they need to succeed. Students who have fallen far behind their peers need the most help and the strongest interventions. Successful turnaround depends on providing enough time and support for these students to make up ground. This may include extending the school day but will also likely mean </a:t>
            </a:r>
            <a:r>
              <a:rPr lang="de-CH" b="1" u="sng">
                <a:solidFill>
                  <a:schemeClr val="dk1"/>
                </a:solidFill>
                <a:highlight>
                  <a:srgbClr val="FFFFFF"/>
                </a:highlight>
              </a:rPr>
              <a:t>changing the way existing time is used to increase time spent on core academic subjects in addition to providing small group instruction </a:t>
            </a:r>
            <a:r>
              <a:rPr lang="de-CH">
                <a:solidFill>
                  <a:schemeClr val="dk1"/>
                </a:solidFill>
                <a:highlight>
                  <a:srgbClr val="FFFFFF"/>
                </a:highlight>
              </a:rPr>
              <a:t>throughout the day and week for struggling students.</a:t>
            </a:r>
            <a:endParaRPr>
              <a:solidFill>
                <a:schemeClr val="dk1"/>
              </a:solidFill>
              <a:highlight>
                <a:srgbClr val="FFFFFF"/>
              </a:highlight>
            </a:endParaRPr>
          </a:p>
          <a:p>
            <a:pPr marL="0" lvl="0" indent="0" algn="l" rtl="0">
              <a:lnSpc>
                <a:spcPct val="115000"/>
              </a:lnSpc>
              <a:spcBef>
                <a:spcPts val="1200"/>
              </a:spcBef>
              <a:spcAft>
                <a:spcPts val="0"/>
              </a:spcAft>
              <a:buNone/>
            </a:pPr>
            <a:r>
              <a:rPr lang="de-CH">
                <a:solidFill>
                  <a:schemeClr val="dk1"/>
                </a:solidFill>
                <a:highlight>
                  <a:srgbClr val="FFFFFF"/>
                </a:highlight>
              </a:rPr>
              <a:t>Our Goal/Vision:</a:t>
            </a:r>
            <a:endParaRPr>
              <a:solidFill>
                <a:schemeClr val="dk1"/>
              </a:solidFill>
              <a:highlight>
                <a:srgbClr val="FFFFFF"/>
              </a:highlight>
            </a:endParaRPr>
          </a:p>
          <a:p>
            <a:pPr marL="457200" lvl="0" indent="-298450" algn="l" rtl="0">
              <a:lnSpc>
                <a:spcPct val="115000"/>
              </a:lnSpc>
              <a:spcBef>
                <a:spcPts val="1200"/>
              </a:spcBef>
              <a:spcAft>
                <a:spcPts val="0"/>
              </a:spcAft>
              <a:buClr>
                <a:schemeClr val="dk1"/>
              </a:buClr>
              <a:buSzPts val="1100"/>
              <a:buAutoNum type="arabicPeriod"/>
            </a:pPr>
            <a:r>
              <a:rPr lang="de-CH">
                <a:solidFill>
                  <a:schemeClr val="dk1"/>
                </a:solidFill>
              </a:rPr>
              <a:t>Minimize the need for intervention courses through in-class small group instruction so that students have the opportunity to participate in elective offerings/pathways, which, likely, will show improvement in student attendance.</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de-CH">
                <a:solidFill>
                  <a:schemeClr val="dk1"/>
                </a:solidFill>
              </a:rPr>
              <a:t>Enrichment opportunities within core content areas (ELA and Math) because of smaller class sizes. </a:t>
            </a:r>
            <a:endParaRPr>
              <a:solidFill>
                <a:schemeClr val="dk1"/>
              </a:solidFill>
            </a:endParaRPr>
          </a:p>
          <a:p>
            <a:pPr marL="457200" lvl="0" indent="-298450" algn="l" rtl="0">
              <a:lnSpc>
                <a:spcPct val="120000"/>
              </a:lnSpc>
              <a:spcBef>
                <a:spcPts val="1000"/>
              </a:spcBef>
              <a:spcAft>
                <a:spcPts val="0"/>
              </a:spcAft>
              <a:buClr>
                <a:schemeClr val="dk1"/>
              </a:buClr>
              <a:buSzPts val="1100"/>
              <a:buAutoNum type="arabicPeriod"/>
            </a:pPr>
            <a:r>
              <a:rPr lang="de-CH">
                <a:solidFill>
                  <a:schemeClr val="dk1"/>
                </a:solidFill>
                <a:latin typeface="Impact"/>
                <a:ea typeface="Impact"/>
                <a:cs typeface="Impact"/>
                <a:sym typeface="Impact"/>
              </a:rPr>
              <a:t>PROVIDE OPPORTUNITY FOR STUDENT CHOICE OF ENRICHMENT COURSES</a:t>
            </a:r>
            <a:endParaRPr>
              <a:solidFill>
                <a:schemeClr val="dk1"/>
              </a:solidFill>
              <a:latin typeface="Impact"/>
              <a:ea typeface="Impact"/>
              <a:cs typeface="Impact"/>
              <a:sym typeface="Impact"/>
            </a:endParaRPr>
          </a:p>
          <a:p>
            <a:pPr marL="0" lvl="0" indent="0" algn="l" rtl="0">
              <a:spcBef>
                <a:spcPts val="0"/>
              </a:spcBef>
              <a:spcAft>
                <a:spcPts val="0"/>
              </a:spcAft>
              <a:buNone/>
            </a:pPr>
            <a:r>
              <a:rPr lang="de-CH">
                <a:solidFill>
                  <a:schemeClr val="dk1"/>
                </a:solidFill>
              </a:rPr>
              <a:t>3. To help improve student attendance, reading interventionists, will be teaching a class, thereby allowing students the opportunity to have an elective.</a:t>
            </a:r>
            <a:endParaRPr>
              <a:solidFill>
                <a:schemeClr val="dk1"/>
              </a:solidFill>
            </a:endParaRPr>
          </a:p>
          <a:p>
            <a:pPr marL="0" lvl="0" indent="0" algn="l" rtl="0">
              <a:spcBef>
                <a:spcPts val="0"/>
              </a:spcBef>
              <a:spcAft>
                <a:spcPts val="0"/>
              </a:spcAft>
              <a:buNone/>
            </a:pPr>
            <a:r>
              <a:rPr lang="de-CH">
                <a:solidFill>
                  <a:schemeClr val="dk1"/>
                </a:solidFill>
              </a:rPr>
              <a:t>4. Have a school counselor at each grade level for better and deeper SEL support for our students.</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0c22ef820d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0c22ef820d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1"/>
              </a:buClr>
              <a:buSzPts val="1100"/>
              <a:buAutoNum type="arabicPeriod"/>
            </a:pPr>
            <a:r>
              <a:rPr lang="de-CH">
                <a:solidFill>
                  <a:srgbClr val="616161"/>
                </a:solidFill>
                <a:highlight>
                  <a:srgbClr val="FFFF00"/>
                </a:highlight>
              </a:rPr>
              <a:t>Students receive more individualized attention and interact more with the teacher.</a:t>
            </a:r>
            <a:endParaRPr>
              <a:solidFill>
                <a:srgbClr val="616161"/>
              </a:solidFill>
              <a:highlight>
                <a:srgbClr val="FFFF00"/>
              </a:highlight>
            </a:endParaRPr>
          </a:p>
          <a:p>
            <a:pPr marL="457200" lvl="0" indent="-298450" algn="l" rtl="0">
              <a:lnSpc>
                <a:spcPct val="150000"/>
              </a:lnSpc>
              <a:spcBef>
                <a:spcPts val="0"/>
              </a:spcBef>
              <a:spcAft>
                <a:spcPts val="0"/>
              </a:spcAft>
              <a:buClr>
                <a:schemeClr val="dk1"/>
              </a:buClr>
              <a:buSzPts val="1100"/>
              <a:buAutoNum type="arabicPeriod"/>
            </a:pPr>
            <a:r>
              <a:rPr lang="de-CH">
                <a:solidFill>
                  <a:srgbClr val="616161"/>
                </a:solidFill>
                <a:highlight>
                  <a:srgbClr val="FFFF00"/>
                </a:highlight>
              </a:rPr>
              <a:t>Teachers have more flexibility to use different instructional approaches.</a:t>
            </a:r>
            <a:endParaRPr>
              <a:solidFill>
                <a:srgbClr val="616161"/>
              </a:solidFill>
              <a:highlight>
                <a:srgbClr val="FFFF00"/>
              </a:highlight>
            </a:endParaRPr>
          </a:p>
          <a:p>
            <a:pPr marL="457200" lvl="0" indent="-298450" algn="l" rtl="0">
              <a:lnSpc>
                <a:spcPct val="150000"/>
              </a:lnSpc>
              <a:spcBef>
                <a:spcPts val="0"/>
              </a:spcBef>
              <a:spcAft>
                <a:spcPts val="0"/>
              </a:spcAft>
              <a:buClr>
                <a:schemeClr val="dk1"/>
              </a:buClr>
              <a:buSzPts val="1100"/>
              <a:buAutoNum type="arabicPeriod"/>
            </a:pPr>
            <a:r>
              <a:rPr lang="de-CH">
                <a:solidFill>
                  <a:srgbClr val="616161"/>
                </a:solidFill>
                <a:highlight>
                  <a:srgbClr val="FFFF00"/>
                </a:highlight>
              </a:rPr>
              <a:t>Fewer students are less distracting to each other than a large group of children.</a:t>
            </a:r>
            <a:endParaRPr>
              <a:solidFill>
                <a:srgbClr val="616161"/>
              </a:solidFill>
              <a:highlight>
                <a:srgbClr val="FFFF00"/>
              </a:highlight>
            </a:endParaRPr>
          </a:p>
          <a:p>
            <a:pPr marL="457200" lvl="0" indent="-298450" algn="l" rtl="0">
              <a:lnSpc>
                <a:spcPct val="150000"/>
              </a:lnSpc>
              <a:spcBef>
                <a:spcPts val="0"/>
              </a:spcBef>
              <a:spcAft>
                <a:spcPts val="0"/>
              </a:spcAft>
              <a:buClr>
                <a:schemeClr val="dk1"/>
              </a:buClr>
              <a:buSzPts val="1100"/>
              <a:buAutoNum type="arabicPeriod"/>
            </a:pPr>
            <a:r>
              <a:rPr lang="de-CH">
                <a:solidFill>
                  <a:srgbClr val="616161"/>
                </a:solidFill>
                <a:highlight>
                  <a:srgbClr val="FFFF00"/>
                </a:highlight>
              </a:rPr>
              <a:t>Teachers have more time to teach because there are fewer discipline problems.</a:t>
            </a:r>
            <a:endParaRPr>
              <a:solidFill>
                <a:srgbClr val="616161"/>
              </a:solidFill>
              <a:highlight>
                <a:srgbClr val="FFFF00"/>
              </a:highlight>
            </a:endParaRPr>
          </a:p>
          <a:p>
            <a:pPr marL="457200" lvl="0" indent="-298450" algn="l" rtl="0">
              <a:lnSpc>
                <a:spcPct val="150000"/>
              </a:lnSpc>
              <a:spcBef>
                <a:spcPts val="0"/>
              </a:spcBef>
              <a:spcAft>
                <a:spcPts val="0"/>
              </a:spcAft>
              <a:buClr>
                <a:schemeClr val="dk1"/>
              </a:buClr>
              <a:buSzPts val="1100"/>
              <a:buAutoNum type="arabicPeriod"/>
            </a:pPr>
            <a:r>
              <a:rPr lang="de-CH">
                <a:solidFill>
                  <a:srgbClr val="616161"/>
                </a:solidFill>
                <a:highlight>
                  <a:srgbClr val="FFFF00"/>
                </a:highlight>
              </a:rPr>
              <a:t>Students are more likely to participate in class and become more involved.</a:t>
            </a:r>
            <a:endParaRPr>
              <a:solidFill>
                <a:srgbClr val="616161"/>
              </a:solidFill>
              <a:highlight>
                <a:srgbClr val="FFFF00"/>
              </a:highlight>
            </a:endParaRPr>
          </a:p>
          <a:p>
            <a:pPr marL="457200" lvl="0" indent="-298450" algn="l" rtl="0">
              <a:lnSpc>
                <a:spcPct val="150000"/>
              </a:lnSpc>
              <a:spcBef>
                <a:spcPts val="0"/>
              </a:spcBef>
              <a:spcAft>
                <a:spcPts val="0"/>
              </a:spcAft>
              <a:buClr>
                <a:schemeClr val="dk1"/>
              </a:buClr>
              <a:buSzPts val="1100"/>
              <a:buAutoNum type="arabicPeriod"/>
            </a:pPr>
            <a:r>
              <a:rPr lang="de-CH">
                <a:solidFill>
                  <a:srgbClr val="616161"/>
                </a:solidFill>
                <a:highlight>
                  <a:srgbClr val="FFFF00"/>
                </a:highlight>
              </a:rPr>
              <a:t>Teachers have more time to cover additional material and use more supplementary texts and enrichment activities.</a:t>
            </a:r>
            <a:endParaRPr>
              <a:solidFill>
                <a:srgbClr val="616161"/>
              </a:solidFill>
              <a:highlight>
                <a:srgbClr val="FFFF00"/>
              </a:highlight>
            </a:endParaRPr>
          </a:p>
          <a:p>
            <a:pPr marL="0" lvl="0" indent="0" algn="l" rtl="0">
              <a:lnSpc>
                <a:spcPct val="150000"/>
              </a:lnSpc>
              <a:spcBef>
                <a:spcPts val="400"/>
              </a:spcBef>
              <a:spcAft>
                <a:spcPts val="0"/>
              </a:spcAft>
              <a:buNone/>
            </a:pPr>
            <a:endParaRPr>
              <a:solidFill>
                <a:srgbClr val="616161"/>
              </a:solidFill>
              <a:highlight>
                <a:srgbClr val="FFFF00"/>
              </a:highlight>
            </a:endParaRPr>
          </a:p>
          <a:p>
            <a:pPr marL="0" lvl="0" indent="0" algn="l" rtl="0">
              <a:lnSpc>
                <a:spcPct val="150000"/>
              </a:lnSpc>
              <a:spcBef>
                <a:spcPts val="400"/>
              </a:spcBef>
              <a:spcAft>
                <a:spcPts val="0"/>
              </a:spcAft>
              <a:buClr>
                <a:schemeClr val="dk1"/>
              </a:buClr>
              <a:buSzPts val="1100"/>
              <a:buFont typeface="Arial"/>
              <a:buNone/>
            </a:pPr>
            <a:r>
              <a:rPr lang="de-CH">
                <a:solidFill>
                  <a:srgbClr val="616161"/>
                </a:solidFill>
                <a:highlight>
                  <a:srgbClr val="FFFF00"/>
                </a:highlight>
              </a:rPr>
              <a:t>Based on the STAR project and other studies confirming its results, class size reduction is most effective when:</a:t>
            </a:r>
            <a:endParaRPr>
              <a:solidFill>
                <a:srgbClr val="616161"/>
              </a:solidFill>
              <a:highlight>
                <a:srgbClr val="FFFF00"/>
              </a:highlight>
            </a:endParaRPr>
          </a:p>
          <a:p>
            <a:pPr marL="0" lvl="0" indent="0" algn="l" rtl="0">
              <a:lnSpc>
                <a:spcPct val="150000"/>
              </a:lnSpc>
              <a:spcBef>
                <a:spcPts val="0"/>
              </a:spcBef>
              <a:spcAft>
                <a:spcPts val="0"/>
              </a:spcAft>
              <a:buClr>
                <a:schemeClr val="dk1"/>
              </a:buClr>
              <a:buSzPts val="1100"/>
              <a:buFont typeface="Arial"/>
              <a:buNone/>
            </a:pPr>
            <a:r>
              <a:rPr lang="de-CH">
                <a:solidFill>
                  <a:srgbClr val="616161"/>
                </a:solidFill>
                <a:highlight>
                  <a:srgbClr val="FFFF00"/>
                </a:highlight>
              </a:rPr>
              <a:t> </a:t>
            </a:r>
            <a:endParaRPr>
              <a:solidFill>
                <a:srgbClr val="616161"/>
              </a:solidFill>
              <a:highlight>
                <a:srgbClr val="FFFF00"/>
              </a:highlight>
            </a:endParaRPr>
          </a:p>
          <a:p>
            <a:pPr marL="0" lvl="0" indent="0" algn="l" rtl="0">
              <a:lnSpc>
                <a:spcPct val="150000"/>
              </a:lnSpc>
              <a:spcBef>
                <a:spcPts val="0"/>
              </a:spcBef>
              <a:spcAft>
                <a:spcPts val="0"/>
              </a:spcAft>
              <a:buClr>
                <a:schemeClr val="dk1"/>
              </a:buClr>
              <a:buSzPts val="1100"/>
              <a:buFont typeface="Arial"/>
              <a:buNone/>
            </a:pPr>
            <a:r>
              <a:rPr lang="de-CH">
                <a:solidFill>
                  <a:srgbClr val="616161"/>
                </a:solidFill>
                <a:highlight>
                  <a:srgbClr val="FFFF00"/>
                </a:highlight>
              </a:rPr>
              <a:t>1) Classes are between 13 and 17 students (some say 15 to 19);</a:t>
            </a:r>
            <a:endParaRPr>
              <a:solidFill>
                <a:srgbClr val="616161"/>
              </a:solidFill>
              <a:highlight>
                <a:srgbClr val="FFFF00"/>
              </a:highlight>
            </a:endParaRPr>
          </a:p>
          <a:p>
            <a:pPr marL="0" lvl="0" indent="0" algn="l" rtl="0">
              <a:lnSpc>
                <a:spcPct val="150000"/>
              </a:lnSpc>
              <a:spcBef>
                <a:spcPts val="0"/>
              </a:spcBef>
              <a:spcAft>
                <a:spcPts val="0"/>
              </a:spcAft>
              <a:buClr>
                <a:schemeClr val="dk1"/>
              </a:buClr>
              <a:buSzPts val="1100"/>
              <a:buFont typeface="Arial"/>
              <a:buNone/>
            </a:pPr>
            <a:r>
              <a:rPr lang="de-CH">
                <a:solidFill>
                  <a:srgbClr val="616161"/>
                </a:solidFill>
                <a:highlight>
                  <a:srgbClr val="FFFF00"/>
                </a:highlight>
              </a:rPr>
              <a:t>2) Schools with low-income and low-achieving students are targeted;</a:t>
            </a:r>
            <a:endParaRPr>
              <a:solidFill>
                <a:srgbClr val="616161"/>
              </a:solidFill>
              <a:highlight>
                <a:srgbClr val="FFFF00"/>
              </a:highlight>
            </a:endParaRPr>
          </a:p>
          <a:p>
            <a:pPr marL="0" lvl="0" indent="0" algn="l" rtl="0">
              <a:lnSpc>
                <a:spcPct val="150000"/>
              </a:lnSpc>
              <a:spcBef>
                <a:spcPts val="0"/>
              </a:spcBef>
              <a:spcAft>
                <a:spcPts val="0"/>
              </a:spcAft>
              <a:buClr>
                <a:schemeClr val="dk1"/>
              </a:buClr>
              <a:buSzPts val="1100"/>
              <a:buFont typeface="Arial"/>
              <a:buNone/>
            </a:pPr>
            <a:r>
              <a:rPr lang="de-CH">
                <a:solidFill>
                  <a:srgbClr val="616161"/>
                </a:solidFill>
                <a:highlight>
                  <a:srgbClr val="FFFF00"/>
                </a:highlight>
              </a:rPr>
              <a:t>3) There is an adequate supply of qualified teachers; and</a:t>
            </a:r>
            <a:endParaRPr>
              <a:solidFill>
                <a:srgbClr val="616161"/>
              </a:solidFill>
              <a:highlight>
                <a:srgbClr val="FFFF00"/>
              </a:highlight>
            </a:endParaRPr>
          </a:p>
          <a:p>
            <a:pPr marL="0" lvl="0" indent="0" algn="l" rtl="0">
              <a:lnSpc>
                <a:spcPct val="150000"/>
              </a:lnSpc>
              <a:spcBef>
                <a:spcPts val="0"/>
              </a:spcBef>
              <a:spcAft>
                <a:spcPts val="0"/>
              </a:spcAft>
              <a:buNone/>
            </a:pPr>
            <a:r>
              <a:rPr lang="de-CH">
                <a:solidFill>
                  <a:srgbClr val="616161"/>
                </a:solidFill>
                <a:highlight>
                  <a:srgbClr val="FFFF00"/>
                </a:highlight>
              </a:rPr>
              <a:t>4) There is adequate classroom space.</a:t>
            </a:r>
            <a:endParaRPr>
              <a:solidFill>
                <a:srgbClr val="616161"/>
              </a:solidFill>
              <a:highlight>
                <a:srgbClr val="FFFF00"/>
              </a:highlight>
            </a:endParaRPr>
          </a:p>
          <a:p>
            <a:pPr marL="0" lvl="0" indent="0" algn="l" rtl="0">
              <a:lnSpc>
                <a:spcPct val="150000"/>
              </a:lnSpc>
              <a:spcBef>
                <a:spcPts val="0"/>
              </a:spcBef>
              <a:spcAft>
                <a:spcPts val="0"/>
              </a:spcAft>
              <a:buClr>
                <a:schemeClr val="dk1"/>
              </a:buClr>
              <a:buSzPts val="1100"/>
              <a:buFont typeface="Arial"/>
              <a:buNone/>
            </a:pPr>
            <a:endParaRPr>
              <a:solidFill>
                <a:srgbClr val="616161"/>
              </a:solidFill>
              <a:highlight>
                <a:srgbClr val="FFFF00"/>
              </a:highlight>
            </a:endParaRPr>
          </a:p>
          <a:p>
            <a:pPr marL="0" lvl="0" indent="0" algn="l" rtl="0">
              <a:lnSpc>
                <a:spcPct val="150000"/>
              </a:lnSpc>
              <a:spcBef>
                <a:spcPts val="0"/>
              </a:spcBef>
              <a:spcAft>
                <a:spcPts val="0"/>
              </a:spcAft>
              <a:buNone/>
            </a:pPr>
            <a:r>
              <a:rPr lang="de-CH">
                <a:solidFill>
                  <a:srgbClr val="616161"/>
                </a:solidFill>
                <a:highlight>
                  <a:srgbClr val="FFFF00"/>
                </a:highlight>
              </a:rPr>
              <a:t>Those who oppose making class reduction a priority generally acknowledge that there are benefits from smaller classes, especially for young children. They apply cost-benefit analyses, however, to conclude that the costs for reducing class sizes are too high for what they call the slight benefits. They claim that it would be more cost-effective to focus on reform measures other than class size reduction, such as high academic standards, more challenging curricula, more qualified teachers, and more support for teachers. They also believe that popular (and political) support for class size reduction causes that approach to prevail over other, more effective reforms.</a:t>
            </a:r>
            <a:endParaRPr>
              <a:solidFill>
                <a:srgbClr val="616161"/>
              </a:solidFill>
              <a:highlight>
                <a:srgbClr val="FFFF00"/>
              </a:highlight>
            </a:endParaRPr>
          </a:p>
          <a:p>
            <a:pPr marL="0" lvl="0" indent="0" algn="l" rtl="0">
              <a:lnSpc>
                <a:spcPct val="150000"/>
              </a:lnSpc>
              <a:spcBef>
                <a:spcPts val="0"/>
              </a:spcBef>
              <a:spcAft>
                <a:spcPts val="0"/>
              </a:spcAft>
              <a:buNone/>
            </a:pPr>
            <a:r>
              <a:rPr lang="de-CH">
                <a:solidFill>
                  <a:srgbClr val="616161"/>
                </a:solidFill>
                <a:highlight>
                  <a:srgbClr val="FFFF00"/>
                </a:highlight>
              </a:rPr>
              <a:t> </a:t>
            </a:r>
            <a:endParaRPr>
              <a:solidFill>
                <a:srgbClr val="616161"/>
              </a:solidFill>
              <a:highlight>
                <a:srgbClr val="FFFF00"/>
              </a:highlight>
            </a:endParaRPr>
          </a:p>
          <a:p>
            <a:pPr marL="0" lvl="0" indent="0" algn="l" rtl="0">
              <a:lnSpc>
                <a:spcPct val="150000"/>
              </a:lnSpc>
              <a:spcBef>
                <a:spcPts val="0"/>
              </a:spcBef>
              <a:spcAft>
                <a:spcPts val="0"/>
              </a:spcAft>
              <a:buNone/>
            </a:pPr>
            <a:r>
              <a:rPr lang="de-CH">
                <a:solidFill>
                  <a:srgbClr val="616161"/>
                </a:solidFill>
                <a:highlight>
                  <a:srgbClr val="FFFF00"/>
                </a:highlight>
              </a:rPr>
              <a:t>Some are concerned about the collateral effects of pursuing a goal to reduce class size. Smaller classes require additional classrooms, calling for construction or renovation. School districts may not have the resources to provide additional classrooms. Also, some question whether a mandate to hire more teachers will cause the hiring of under-qualified teachers. Because smaller class sizes are most effective when there are sufficient numbers of quality teachers, fewer students in a classroom with an inadequate teacher may be even less beneficial than more students with a qualified teacher.</a:t>
            </a:r>
            <a:endParaRPr>
              <a:solidFill>
                <a:srgbClr val="616161"/>
              </a:solidFill>
              <a:highlight>
                <a:srgbClr val="FFFF00"/>
              </a:highlight>
            </a:endParaRPr>
          </a:p>
          <a:p>
            <a:pPr marL="0" lvl="0" indent="0" algn="l" rtl="0">
              <a:lnSpc>
                <a:spcPct val="150000"/>
              </a:lnSpc>
              <a:spcBef>
                <a:spcPts val="0"/>
              </a:spcBef>
              <a:spcAft>
                <a:spcPts val="0"/>
              </a:spcAft>
              <a:buNone/>
            </a:pPr>
            <a:r>
              <a:rPr lang="de-CH">
                <a:solidFill>
                  <a:srgbClr val="616161"/>
                </a:solidFill>
                <a:highlight>
                  <a:srgbClr val="FFFF00"/>
                </a:highlight>
              </a:rPr>
              <a:t> </a:t>
            </a:r>
            <a:endParaRPr>
              <a:solidFill>
                <a:srgbClr val="616161"/>
              </a:solidFill>
              <a:highlight>
                <a:srgbClr val="FFFF00"/>
              </a:highlight>
            </a:endParaRPr>
          </a:p>
          <a:p>
            <a:pPr marL="0" lvl="0" indent="0" algn="l" rtl="0">
              <a:lnSpc>
                <a:spcPct val="150000"/>
              </a:lnSpc>
              <a:spcBef>
                <a:spcPts val="0"/>
              </a:spcBef>
              <a:spcAft>
                <a:spcPts val="0"/>
              </a:spcAft>
              <a:buNone/>
            </a:pPr>
            <a:r>
              <a:rPr lang="de-CH">
                <a:solidFill>
                  <a:srgbClr val="616161"/>
                </a:solidFill>
                <a:highlight>
                  <a:srgbClr val="FFFF00"/>
                </a:highlight>
              </a:rPr>
              <a:t>Another concern of critics of class size reduction is whether the achievement benefits for children in smaller classes are temporary or lasting. Some studies have concluded that the higher test scores of students from smaller classrooms are not maintained throughout the students' education.  Public School Review, Grace Chen Updated May 20, 2022</a:t>
            </a:r>
            <a:endParaRPr>
              <a:solidFill>
                <a:srgbClr val="616161"/>
              </a:solidFill>
              <a:highlight>
                <a:srgbClr val="FFFF00"/>
              </a:highlight>
            </a:endParaRPr>
          </a:p>
          <a:p>
            <a:pPr marL="0" lvl="0" indent="0" algn="l" rtl="0">
              <a:lnSpc>
                <a:spcPct val="150000"/>
              </a:lnSpc>
              <a:spcBef>
                <a:spcPts val="0"/>
              </a:spcBef>
              <a:spcAft>
                <a:spcPts val="0"/>
              </a:spcAft>
              <a:buNone/>
            </a:pPr>
            <a:r>
              <a:rPr lang="de-CH">
                <a:solidFill>
                  <a:srgbClr val="616161"/>
                </a:solidFill>
                <a:highlight>
                  <a:srgbClr val="FFFFFF"/>
                </a:highlight>
              </a:rPr>
              <a:t> </a:t>
            </a:r>
            <a:endParaRPr>
              <a:solidFill>
                <a:srgbClr val="61616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r>
              <a:rPr lang="de-CH">
                <a:solidFill>
                  <a:srgbClr val="1A1D26"/>
                </a:solidFill>
                <a:highlight>
                  <a:srgbClr val="00FFFF"/>
                </a:highlight>
                <a:latin typeface="Roboto"/>
                <a:ea typeface="Roboto"/>
                <a:cs typeface="Roboto"/>
                <a:sym typeface="Roboto"/>
              </a:rPr>
              <a:t>In 1985, Tennessee launched an experiment, the </a:t>
            </a:r>
            <a:r>
              <a:rPr lang="de-CH">
                <a:solidFill>
                  <a:schemeClr val="hlink"/>
                </a:solidFill>
                <a:highlight>
                  <a:srgbClr val="00FFFF"/>
                </a:highlight>
                <a:uFill>
                  <a:noFill/>
                </a:uFill>
                <a:latin typeface="Roboto"/>
                <a:ea typeface="Roboto"/>
                <a:cs typeface="Roboto"/>
                <a:sym typeface="Roboto"/>
                <a:hlinkClick r:id="rId3"/>
              </a:rPr>
              <a:t>Student/Teacher Achievement Ratio (STAR)</a:t>
            </a:r>
            <a:r>
              <a:rPr lang="de-CH">
                <a:solidFill>
                  <a:srgbClr val="1A1D26"/>
                </a:solidFill>
                <a:highlight>
                  <a:srgbClr val="00FFFF"/>
                </a:highlight>
                <a:latin typeface="Roboto"/>
                <a:ea typeface="Roboto"/>
                <a:cs typeface="Roboto"/>
                <a:sym typeface="Roboto"/>
              </a:rPr>
              <a:t> project, in which it assigned 7,000 kindergarten students in 79 schools to classes of varying sizes.</a:t>
            </a:r>
            <a:endParaRPr>
              <a:solidFill>
                <a:srgbClr val="1A1D26"/>
              </a:solidFill>
              <a:highlight>
                <a:srgbClr val="00FFFF"/>
              </a:highlight>
              <a:latin typeface="Roboto"/>
              <a:ea typeface="Roboto"/>
              <a:cs typeface="Roboto"/>
              <a:sym typeface="Roboto"/>
            </a:endParaRPr>
          </a:p>
          <a:p>
            <a:pPr marL="0" lvl="0" indent="0" algn="l" rtl="0">
              <a:lnSpc>
                <a:spcPct val="150000"/>
              </a:lnSpc>
              <a:spcBef>
                <a:spcPts val="1200"/>
              </a:spcBef>
              <a:spcAft>
                <a:spcPts val="0"/>
              </a:spcAft>
              <a:buClr>
                <a:schemeClr val="dk1"/>
              </a:buClr>
              <a:buSzPts val="1100"/>
              <a:buFont typeface="Arial"/>
              <a:buNone/>
            </a:pPr>
            <a:r>
              <a:rPr lang="de-CH">
                <a:solidFill>
                  <a:srgbClr val="1A1D26"/>
                </a:solidFill>
                <a:highlight>
                  <a:srgbClr val="00FFFF"/>
                </a:highlight>
                <a:latin typeface="Roboto"/>
                <a:ea typeface="Roboto"/>
                <a:cs typeface="Roboto"/>
                <a:sym typeface="Roboto"/>
              </a:rPr>
              <a:t>After four years, the students who had been placed in small classes were between two and five months ahead of their peers in larger classes, according to a </a:t>
            </a:r>
            <a:r>
              <a:rPr lang="de-CH">
                <a:solidFill>
                  <a:schemeClr val="hlink"/>
                </a:solidFill>
                <a:highlight>
                  <a:srgbClr val="00FFFF"/>
                </a:highlight>
                <a:uFill>
                  <a:noFill/>
                </a:uFill>
                <a:latin typeface="Roboto"/>
                <a:ea typeface="Roboto"/>
                <a:cs typeface="Roboto"/>
                <a:sym typeface="Roboto"/>
                <a:hlinkClick r:id="rId4"/>
              </a:rPr>
              <a:t>report on the study</a:t>
            </a:r>
            <a:r>
              <a:rPr lang="de-CH">
                <a:solidFill>
                  <a:srgbClr val="1A1D26"/>
                </a:solidFill>
                <a:highlight>
                  <a:srgbClr val="00FFFF"/>
                </a:highlight>
                <a:latin typeface="Roboto"/>
                <a:ea typeface="Roboto"/>
                <a:cs typeface="Roboto"/>
                <a:sym typeface="Roboto"/>
              </a:rPr>
              <a:t> in the academic journal Teachers College Record. Even once the experiment ended and students returned to full-size classrooms, students who had been in the smaller groups continued to benefit. By eighth grade, they were almost a full school year ahead of their peers. U.S News and World Report Eric Berger Aug. 29 2022</a:t>
            </a:r>
            <a:endParaRPr>
              <a:solidFill>
                <a:srgbClr val="1A1D26"/>
              </a:solidFill>
              <a:highlight>
                <a:srgbClr val="00FFFF"/>
              </a:highlight>
              <a:latin typeface="Roboto"/>
              <a:ea typeface="Roboto"/>
              <a:cs typeface="Roboto"/>
              <a:sym typeface="Roboto"/>
            </a:endParaRPr>
          </a:p>
          <a:p>
            <a:pPr marL="0" lvl="0" indent="0" algn="l" rtl="0">
              <a:lnSpc>
                <a:spcPct val="150000"/>
              </a:lnSpc>
              <a:spcBef>
                <a:spcPts val="1200"/>
              </a:spcBef>
              <a:spcAft>
                <a:spcPts val="0"/>
              </a:spcAft>
              <a:buNone/>
            </a:pPr>
            <a:r>
              <a:rPr lang="de-CH">
                <a:solidFill>
                  <a:srgbClr val="616161"/>
                </a:solidFill>
                <a:highlight>
                  <a:srgbClr val="FFFFFF"/>
                </a:highlight>
              </a:rPr>
              <a:t>Strategic Goal 1:</a:t>
            </a:r>
            <a:endParaRPr>
              <a:solidFill>
                <a:srgbClr val="61616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r>
              <a:rPr lang="de-CH">
                <a:solidFill>
                  <a:srgbClr val="616161"/>
                </a:solidFill>
                <a:highlight>
                  <a:srgbClr val="FFFFFF"/>
                </a:highlight>
              </a:rPr>
              <a:t>Increase reading proficiency, as measured by NMPED proficiency rates</a:t>
            </a:r>
            <a:endParaRPr>
              <a:solidFill>
                <a:srgbClr val="61616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r>
              <a:rPr lang="de-CH">
                <a:solidFill>
                  <a:srgbClr val="616161"/>
                </a:solidFill>
                <a:highlight>
                  <a:srgbClr val="FFFFFF"/>
                </a:highlight>
              </a:rPr>
              <a:t>published at the end of each school year, from 9% in 2022 to 30% by 2025.</a:t>
            </a:r>
            <a:endParaRPr>
              <a:solidFill>
                <a:srgbClr val="61616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r>
              <a:rPr lang="de-CH">
                <a:solidFill>
                  <a:srgbClr val="616161"/>
                </a:solidFill>
                <a:highlight>
                  <a:srgbClr val="FFFFFF"/>
                </a:highlight>
              </a:rPr>
              <a:t>ii. Increase math proficiency, as measured by NMPED proficiency rates published</a:t>
            </a:r>
            <a:endParaRPr>
              <a:solidFill>
                <a:srgbClr val="616161"/>
              </a:solidFill>
              <a:highlight>
                <a:srgbClr val="FFFFFF"/>
              </a:highlight>
            </a:endParaRPr>
          </a:p>
          <a:p>
            <a:pPr marL="0" lvl="0" indent="0" algn="l" rtl="0">
              <a:lnSpc>
                <a:spcPct val="150000"/>
              </a:lnSpc>
              <a:spcBef>
                <a:spcPts val="0"/>
              </a:spcBef>
              <a:spcAft>
                <a:spcPts val="0"/>
              </a:spcAft>
              <a:buClr>
                <a:schemeClr val="dk1"/>
              </a:buClr>
              <a:buSzPts val="1100"/>
              <a:buFont typeface="Arial"/>
              <a:buNone/>
            </a:pPr>
            <a:r>
              <a:rPr lang="de-CH">
                <a:solidFill>
                  <a:srgbClr val="616161"/>
                </a:solidFill>
                <a:highlight>
                  <a:srgbClr val="FFFFFF"/>
                </a:highlight>
              </a:rPr>
              <a:t>at the end of each school year, from 5% in 2022 to 20% by 2025.</a:t>
            </a:r>
            <a:endParaRPr>
              <a:solidFill>
                <a:srgbClr val="616161"/>
              </a:solidFill>
              <a:highlight>
                <a:srgbClr val="FFFFFF"/>
              </a:highlight>
            </a:endParaRPr>
          </a:p>
          <a:p>
            <a:pPr marL="0" lvl="0" indent="0" algn="l" rtl="0">
              <a:lnSpc>
                <a:spcPct val="150000"/>
              </a:lnSpc>
              <a:spcBef>
                <a:spcPts val="0"/>
              </a:spcBef>
              <a:spcAft>
                <a:spcPts val="0"/>
              </a:spcAft>
              <a:buNone/>
            </a:pPr>
            <a:endParaRPr>
              <a:solidFill>
                <a:srgbClr val="616161"/>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0c22ef820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0c22ef820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CH">
                <a:solidFill>
                  <a:schemeClr val="dk1"/>
                </a:solidFill>
              </a:rPr>
              <a:t>Goal 2: ii. Increased teacher motivation to improve their instructional practice and provide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CH">
                <a:solidFill>
                  <a:schemeClr val="dk1"/>
                </a:solidFill>
              </a:rPr>
              <a:t>evidence of student growth, as measured by Domain 2.</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CH">
                <a:solidFill>
                  <a:schemeClr val="dk1"/>
                </a:solidFill>
              </a:rPr>
              <a:t>c. Priority Strategies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CH">
                <a:solidFill>
                  <a:schemeClr val="dk1"/>
                </a:solidFill>
              </a:rPr>
              <a:t>A. 2.A - Develop and implement district-level, goal-driven expectations and support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CH">
                <a:solidFill>
                  <a:schemeClr val="dk1"/>
                </a:solidFill>
              </a:rPr>
              <a:t>for principal success as instructional leaders.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CH">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CH">
                <a:solidFill>
                  <a:schemeClr val="dk1"/>
                </a:solidFill>
              </a:rPr>
              <a:t>B. 2.B - Create and utilize a system that supports the application of the teacher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CH">
                <a:solidFill>
                  <a:schemeClr val="dk1"/>
                </a:solidFill>
              </a:rPr>
              <a:t>support and development process to identify educator strengths and areas of</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de-CH">
                <a:solidFill>
                  <a:schemeClr val="dk1"/>
                </a:solidFill>
              </a:rPr>
              <a:t>growth.</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0c22ef820d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0c22ef820d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0c22ef820d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0c22ef820d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0e4a6c004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0e4a6c00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0c22ef820d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0c22ef820d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CH"/>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docs.google.com/document/d/1NdKw5wB33hPJbN_ukK8zFeXnpDg2uG12c2JaRL6y180/edit?usp=sharin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surveymonkey.com/results/SM-fEsbVQ6TPBnKA8HZUhzRKw_3D_3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ocs.google.com/spreadsheets/u/0/d/1M7Gt9mhKMjwIFt-t7H3WcX6llY6oEM4a/edi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docs.google.com/spreadsheets/d/1PMjlFSvnWng7OoBLuo5sFt2LvLe8IXr8/edit?usp=sharing&amp;ouid=104259480870435027933&amp;rtpof=true&amp;sd=tru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docs.google.com/spreadsheets/u/0/d/1oSHzVPFpCTTCJeslqjdmqLK8rKUH7ej7/edit" TargetMode="External"/><Relationship Id="rId5" Type="http://schemas.openxmlformats.org/officeDocument/2006/relationships/hyperlink" Target="https://docs.google.com/document/d/1Ih3Mtxs14B1gOTbabMbhFQQ5eq4Jt6GX2gSpj7SMOvw/edit?usp=sharing"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162C"/>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75425" y="430150"/>
            <a:ext cx="8520600" cy="1463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e-CH" sz="4022" b="1">
                <a:solidFill>
                  <a:schemeClr val="lt1"/>
                </a:solidFill>
                <a:latin typeface="Cambria"/>
                <a:ea typeface="Cambria"/>
                <a:cs typeface="Cambria"/>
                <a:sym typeface="Cambria"/>
              </a:rPr>
              <a:t>Bernalillo Middle School</a:t>
            </a:r>
            <a:endParaRPr sz="6466" b="1">
              <a:solidFill>
                <a:schemeClr val="lt1"/>
              </a:solidFill>
              <a:latin typeface="Cambria"/>
              <a:ea typeface="Cambria"/>
              <a:cs typeface="Cambria"/>
              <a:sym typeface="Cambria"/>
            </a:endParaRPr>
          </a:p>
        </p:txBody>
      </p:sp>
      <p:pic>
        <p:nvPicPr>
          <p:cNvPr id="55" name="Google Shape;55;p13"/>
          <p:cNvPicPr preferRelativeResize="0"/>
          <p:nvPr/>
        </p:nvPicPr>
        <p:blipFill>
          <a:blip r:embed="rId3">
            <a:alphaModFix/>
          </a:blip>
          <a:stretch>
            <a:fillRect/>
          </a:stretch>
        </p:blipFill>
        <p:spPr>
          <a:xfrm>
            <a:off x="-72550" y="1325800"/>
            <a:ext cx="9216550" cy="3837476"/>
          </a:xfrm>
          <a:prstGeom prst="rect">
            <a:avLst/>
          </a:prstGeom>
          <a:noFill/>
          <a:ln>
            <a:noFill/>
          </a:ln>
          <a:effectLst>
            <a:outerShdw blurRad="228600" dist="257175" algn="bl" rotWithShape="0">
              <a:srgbClr val="000000">
                <a:alpha val="50000"/>
              </a:srgbClr>
            </a:outerShdw>
          </a:effectLst>
        </p:spPr>
      </p:pic>
      <p:sp>
        <p:nvSpPr>
          <p:cNvPr id="56" name="Google Shape;56;p13"/>
          <p:cNvSpPr txBox="1">
            <a:spLocks noGrp="1"/>
          </p:cNvSpPr>
          <p:nvPr>
            <p:ph type="subTitle" idx="1"/>
          </p:nvPr>
        </p:nvSpPr>
        <p:spPr>
          <a:xfrm>
            <a:off x="275425" y="2507125"/>
            <a:ext cx="8520600" cy="11097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de-CH" sz="4415">
                <a:solidFill>
                  <a:schemeClr val="lt1"/>
                </a:solidFill>
              </a:rPr>
              <a:t>2023-2024 Budget</a:t>
            </a:r>
            <a:endParaRPr sz="4415">
              <a:solidFill>
                <a:schemeClr val="lt1"/>
              </a:solidFill>
            </a:endParaRPr>
          </a:p>
          <a:p>
            <a:pPr marL="0" lvl="0" indent="0" algn="ctr" rtl="0">
              <a:spcBef>
                <a:spcPts val="0"/>
              </a:spcBef>
              <a:spcAft>
                <a:spcPts val="0"/>
              </a:spcAft>
              <a:buClr>
                <a:schemeClr val="dk1"/>
              </a:buClr>
              <a:buSzPct val="32142"/>
              <a:buFont typeface="Arial"/>
              <a:buNone/>
            </a:pPr>
            <a:endParaRPr sz="3422">
              <a:solidFill>
                <a:schemeClr val="lt1"/>
              </a:solidFill>
              <a:latin typeface="Cambria"/>
              <a:ea typeface="Cambria"/>
              <a:cs typeface="Cambria"/>
              <a:sym typeface="Cambria"/>
            </a:endParaRPr>
          </a:p>
          <a:p>
            <a:pPr marL="0" lvl="0" indent="0" algn="ctr" rtl="0">
              <a:spcBef>
                <a:spcPts val="0"/>
              </a:spcBef>
              <a:spcAft>
                <a:spcPts val="0"/>
              </a:spcAft>
              <a:buNone/>
            </a:pPr>
            <a:r>
              <a:rPr lang="de-CH">
                <a:solidFill>
                  <a:srgbClr val="FFFFFF"/>
                </a:solidFill>
              </a:rPr>
              <a:t>February 1, 2023</a:t>
            </a:r>
            <a:endParaRPr>
              <a:solidFill>
                <a:srgbClr val="FFFFFF"/>
              </a:solidFill>
            </a:endParaRPr>
          </a:p>
        </p:txBody>
      </p:sp>
      <p:sp>
        <p:nvSpPr>
          <p:cNvPr id="57" name="Google Shape;57;p13"/>
          <p:cNvSpPr txBox="1"/>
          <p:nvPr/>
        </p:nvSpPr>
        <p:spPr>
          <a:xfrm>
            <a:off x="403100"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58" name="Google Shape;58;p13"/>
          <p:cNvPicPr preferRelativeResize="0"/>
          <p:nvPr/>
        </p:nvPicPr>
        <p:blipFill>
          <a:blip r:embed="rId4">
            <a:alphaModFix/>
          </a:blip>
          <a:stretch>
            <a:fillRect/>
          </a:stretch>
        </p:blipFill>
        <p:spPr>
          <a:xfrm>
            <a:off x="153800" y="164275"/>
            <a:ext cx="1265147" cy="1251550"/>
          </a:xfrm>
          <a:prstGeom prst="rect">
            <a:avLst/>
          </a:prstGeom>
          <a:noFill/>
          <a:ln>
            <a:noFill/>
          </a:ln>
        </p:spPr>
      </p:pic>
      <p:pic>
        <p:nvPicPr>
          <p:cNvPr id="59" name="Google Shape;59;p13"/>
          <p:cNvPicPr preferRelativeResize="0"/>
          <p:nvPr/>
        </p:nvPicPr>
        <p:blipFill>
          <a:blip r:embed="rId5">
            <a:alphaModFix/>
          </a:blip>
          <a:stretch>
            <a:fillRect/>
          </a:stretch>
        </p:blipFill>
        <p:spPr>
          <a:xfrm>
            <a:off x="7483075" y="133575"/>
            <a:ext cx="1312950" cy="1312950"/>
          </a:xfrm>
          <a:prstGeom prst="rect">
            <a:avLst/>
          </a:prstGeom>
          <a:noFill/>
          <a:ln>
            <a:noFill/>
          </a:ln>
        </p:spPr>
      </p:pic>
      <p:sp>
        <p:nvSpPr>
          <p:cNvPr id="60" name="Google Shape;60;p13"/>
          <p:cNvSpPr/>
          <p:nvPr/>
        </p:nvSpPr>
        <p:spPr>
          <a:xfrm>
            <a:off x="30250" y="4795550"/>
            <a:ext cx="317700" cy="272400"/>
          </a:xfrm>
          <a:prstGeom prst="ellipse">
            <a:avLst/>
          </a:prstGeom>
          <a:solidFill>
            <a:srgbClr val="A6A9A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408025" y="-8100"/>
            <a:ext cx="8764800" cy="5159700"/>
          </a:xfrm>
          <a:prstGeom prst="rect">
            <a:avLst/>
          </a:prstGeom>
          <a:solidFill>
            <a:srgbClr val="BD16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ctrTitle"/>
          </p:nvPr>
        </p:nvSpPr>
        <p:spPr>
          <a:xfrm>
            <a:off x="499475" y="122450"/>
            <a:ext cx="37488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CH" sz="3600">
                <a:solidFill>
                  <a:schemeClr val="lt1"/>
                </a:solidFill>
                <a:latin typeface="Cambria"/>
                <a:ea typeface="Cambria"/>
                <a:cs typeface="Cambria"/>
                <a:sym typeface="Cambria"/>
              </a:rPr>
              <a:t>2022-2023 Data</a:t>
            </a:r>
            <a:endParaRPr sz="3600">
              <a:solidFill>
                <a:schemeClr val="lt1"/>
              </a:solidFill>
              <a:latin typeface="Cambria"/>
              <a:ea typeface="Cambria"/>
              <a:cs typeface="Cambria"/>
              <a:sym typeface="Cambria"/>
            </a:endParaRPr>
          </a:p>
        </p:txBody>
      </p:sp>
      <p:sp>
        <p:nvSpPr>
          <p:cNvPr id="68" name="Google Shape;68;p14"/>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69" name="Google Shape;69;p14"/>
          <p:cNvPicPr preferRelativeResize="0"/>
          <p:nvPr/>
        </p:nvPicPr>
        <p:blipFill>
          <a:blip r:embed="rId3">
            <a:alphaModFix/>
          </a:blip>
          <a:stretch>
            <a:fillRect/>
          </a:stretch>
        </p:blipFill>
        <p:spPr>
          <a:xfrm>
            <a:off x="6573425" y="4672950"/>
            <a:ext cx="475650" cy="470541"/>
          </a:xfrm>
          <a:prstGeom prst="rect">
            <a:avLst/>
          </a:prstGeom>
          <a:noFill/>
          <a:ln>
            <a:noFill/>
          </a:ln>
        </p:spPr>
      </p:pic>
      <p:pic>
        <p:nvPicPr>
          <p:cNvPr id="70" name="Google Shape;70;p14"/>
          <p:cNvPicPr preferRelativeResize="0"/>
          <p:nvPr/>
        </p:nvPicPr>
        <p:blipFill>
          <a:blip r:embed="rId4">
            <a:alphaModFix/>
          </a:blip>
          <a:stretch>
            <a:fillRect/>
          </a:stretch>
        </p:blipFill>
        <p:spPr>
          <a:xfrm>
            <a:off x="42650" y="0"/>
            <a:ext cx="573174" cy="573174"/>
          </a:xfrm>
          <a:prstGeom prst="rect">
            <a:avLst/>
          </a:prstGeom>
          <a:noFill/>
          <a:ln>
            <a:noFill/>
          </a:ln>
        </p:spPr>
      </p:pic>
      <p:sp>
        <p:nvSpPr>
          <p:cNvPr id="71" name="Google Shape;71;p14"/>
          <p:cNvSpPr txBox="1">
            <a:spLocks noGrp="1"/>
          </p:cNvSpPr>
          <p:nvPr>
            <p:ph type="ctrTitle"/>
          </p:nvPr>
        </p:nvSpPr>
        <p:spPr>
          <a:xfrm>
            <a:off x="615825" y="985250"/>
            <a:ext cx="3452700" cy="573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de-CH" sz="3600" u="sng">
                <a:solidFill>
                  <a:srgbClr val="00FFFF"/>
                </a:solidFill>
                <a:latin typeface="Cambria"/>
                <a:ea typeface="Cambria"/>
                <a:cs typeface="Cambria"/>
                <a:sym typeface="Cambri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BMS iMSSA Data</a:t>
            </a:r>
            <a:endParaRPr sz="3600">
              <a:solidFill>
                <a:srgbClr val="00FFFF"/>
              </a:solidFill>
              <a:latin typeface="Cambria"/>
              <a:ea typeface="Cambria"/>
              <a:cs typeface="Cambria"/>
              <a:sym typeface="Cambria"/>
            </a:endParaRPr>
          </a:p>
        </p:txBody>
      </p:sp>
      <p:sp>
        <p:nvSpPr>
          <p:cNvPr id="72" name="Google Shape;72;p14"/>
          <p:cNvSpPr txBox="1"/>
          <p:nvPr/>
        </p:nvSpPr>
        <p:spPr>
          <a:xfrm>
            <a:off x="615825" y="1558550"/>
            <a:ext cx="54090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sz="2500" b="1">
                <a:solidFill>
                  <a:schemeClr val="lt1"/>
                </a:solidFill>
              </a:rPr>
              <a:t>What Worked:</a:t>
            </a:r>
            <a:endParaRPr sz="2500" b="1">
              <a:solidFill>
                <a:schemeClr val="lt1"/>
              </a:solidFill>
            </a:endParaRPr>
          </a:p>
          <a:p>
            <a:pPr marL="457200" lvl="0" indent="-317500" algn="l" rtl="0">
              <a:spcBef>
                <a:spcPts val="0"/>
              </a:spcBef>
              <a:spcAft>
                <a:spcPts val="0"/>
              </a:spcAft>
              <a:buClr>
                <a:schemeClr val="lt1"/>
              </a:buClr>
              <a:buSzPts val="1400"/>
              <a:buChar char="●"/>
            </a:pPr>
            <a:r>
              <a:rPr lang="de-CH">
                <a:solidFill>
                  <a:schemeClr val="lt1"/>
                </a:solidFill>
              </a:rPr>
              <a:t>Harry Wong - Establishing Procedures and Routines</a:t>
            </a:r>
            <a:endParaRPr>
              <a:solidFill>
                <a:schemeClr val="lt1"/>
              </a:solidFill>
            </a:endParaRPr>
          </a:p>
          <a:p>
            <a:pPr marL="457200" lvl="0" indent="-317500" algn="l" rtl="0">
              <a:spcBef>
                <a:spcPts val="0"/>
              </a:spcBef>
              <a:spcAft>
                <a:spcPts val="0"/>
              </a:spcAft>
              <a:buClr>
                <a:schemeClr val="lt1"/>
              </a:buClr>
              <a:buSzPts val="1400"/>
              <a:buChar char="●"/>
            </a:pPr>
            <a:r>
              <a:rPr lang="de-CH">
                <a:solidFill>
                  <a:schemeClr val="lt1"/>
                </a:solidFill>
              </a:rPr>
              <a:t>Bell Schedule: Three Separate Lunches</a:t>
            </a:r>
            <a:endParaRPr>
              <a:solidFill>
                <a:schemeClr val="lt1"/>
              </a:solidFill>
            </a:endParaRPr>
          </a:p>
          <a:p>
            <a:pPr marL="457200" lvl="0" indent="-317500" algn="l" rtl="0">
              <a:spcBef>
                <a:spcPts val="0"/>
              </a:spcBef>
              <a:spcAft>
                <a:spcPts val="0"/>
              </a:spcAft>
              <a:buClr>
                <a:schemeClr val="lt1"/>
              </a:buClr>
              <a:buSzPts val="1400"/>
              <a:buChar char="●"/>
            </a:pPr>
            <a:r>
              <a:rPr lang="de-CH">
                <a:solidFill>
                  <a:schemeClr val="lt1"/>
                </a:solidFill>
              </a:rPr>
              <a:t>Home Room</a:t>
            </a:r>
            <a:endParaRPr>
              <a:solidFill>
                <a:schemeClr val="lt1"/>
              </a:solidFill>
            </a:endParaRPr>
          </a:p>
          <a:p>
            <a:pPr marL="457200" lvl="0" indent="-317500" algn="l" rtl="0">
              <a:spcBef>
                <a:spcPts val="0"/>
              </a:spcBef>
              <a:spcAft>
                <a:spcPts val="0"/>
              </a:spcAft>
              <a:buClr>
                <a:schemeClr val="lt1"/>
              </a:buClr>
              <a:buSzPts val="1400"/>
              <a:buChar char="●"/>
            </a:pPr>
            <a:r>
              <a:rPr lang="de-CH">
                <a:solidFill>
                  <a:schemeClr val="lt1"/>
                </a:solidFill>
              </a:rPr>
              <a:t>Separation of Grade Levels (Hallways)</a:t>
            </a:r>
            <a:endParaRPr>
              <a:solidFill>
                <a:schemeClr val="lt1"/>
              </a:solidFill>
            </a:endParaRPr>
          </a:p>
          <a:p>
            <a:pPr marL="457200" lvl="0" indent="-317500" algn="l" rtl="0">
              <a:spcBef>
                <a:spcPts val="0"/>
              </a:spcBef>
              <a:spcAft>
                <a:spcPts val="0"/>
              </a:spcAft>
              <a:buClr>
                <a:schemeClr val="lt1"/>
              </a:buClr>
              <a:buSzPts val="1400"/>
              <a:buChar char="●"/>
            </a:pPr>
            <a:r>
              <a:rPr lang="de-CH">
                <a:solidFill>
                  <a:schemeClr val="lt1"/>
                </a:solidFill>
              </a:rPr>
              <a:t>No Cell Phones</a:t>
            </a:r>
            <a:endParaRPr>
              <a:solidFill>
                <a:schemeClr val="lt1"/>
              </a:solidFill>
            </a:endParaRPr>
          </a:p>
          <a:p>
            <a:pPr marL="457200" lvl="0" indent="-317500" algn="l" rtl="0">
              <a:spcBef>
                <a:spcPts val="0"/>
              </a:spcBef>
              <a:spcAft>
                <a:spcPts val="0"/>
              </a:spcAft>
              <a:buClr>
                <a:schemeClr val="lt1"/>
              </a:buClr>
              <a:buSzPts val="1400"/>
              <a:buChar char="●"/>
            </a:pPr>
            <a:r>
              <a:rPr lang="de-CH">
                <a:solidFill>
                  <a:schemeClr val="lt1"/>
                </a:solidFill>
              </a:rPr>
              <a:t>Being Visible</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de-CH" sz="2500" b="1">
                <a:solidFill>
                  <a:schemeClr val="lt1"/>
                </a:solidFill>
              </a:rPr>
              <a:t>What Didn’t Work:</a:t>
            </a:r>
            <a:endParaRPr sz="2500" b="1">
              <a:solidFill>
                <a:schemeClr val="lt1"/>
              </a:solidFill>
            </a:endParaRPr>
          </a:p>
          <a:p>
            <a:pPr marL="457200" lvl="0" indent="-317500" algn="l" rtl="0">
              <a:spcBef>
                <a:spcPts val="0"/>
              </a:spcBef>
              <a:spcAft>
                <a:spcPts val="0"/>
              </a:spcAft>
              <a:buClr>
                <a:schemeClr val="lt1"/>
              </a:buClr>
              <a:buSzPts val="1400"/>
              <a:buChar char="●"/>
            </a:pPr>
            <a:r>
              <a:rPr lang="de-CH">
                <a:solidFill>
                  <a:schemeClr val="lt1"/>
                </a:solidFill>
              </a:rPr>
              <a:t>Teacher Stress (Especially in 7th Grade)</a:t>
            </a:r>
            <a:endParaRPr>
              <a:solidFill>
                <a:schemeClr val="lt1"/>
              </a:solidFill>
            </a:endParaRPr>
          </a:p>
          <a:p>
            <a:pPr marL="457200" lvl="0" indent="-317500" algn="l" rtl="0">
              <a:spcBef>
                <a:spcPts val="0"/>
              </a:spcBef>
              <a:spcAft>
                <a:spcPts val="0"/>
              </a:spcAft>
              <a:buClr>
                <a:schemeClr val="lt1"/>
              </a:buClr>
              <a:buSzPts val="1400"/>
              <a:buChar char="●"/>
            </a:pPr>
            <a:r>
              <a:rPr lang="de-CH">
                <a:solidFill>
                  <a:schemeClr val="lt1"/>
                </a:solidFill>
              </a:rPr>
              <a:t>Veering Off Established Routines and Procedures</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
        <p:nvSpPr>
          <p:cNvPr id="73" name="Google Shape;73;p14"/>
          <p:cNvSpPr/>
          <p:nvPr/>
        </p:nvSpPr>
        <p:spPr>
          <a:xfrm>
            <a:off x="408025" y="4883150"/>
            <a:ext cx="317700" cy="272400"/>
          </a:xfrm>
          <a:prstGeom prst="ellipse">
            <a:avLst/>
          </a:prstGeom>
          <a:solidFill>
            <a:srgbClr val="A6A9A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379325" y="-8050"/>
            <a:ext cx="8764800" cy="5159700"/>
          </a:xfrm>
          <a:prstGeom prst="rect">
            <a:avLst/>
          </a:prstGeom>
          <a:solidFill>
            <a:srgbClr val="BD16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txBox="1">
            <a:spLocks noGrp="1"/>
          </p:cNvSpPr>
          <p:nvPr>
            <p:ph type="ctrTitle"/>
          </p:nvPr>
        </p:nvSpPr>
        <p:spPr>
          <a:xfrm>
            <a:off x="499475" y="122450"/>
            <a:ext cx="37488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CH" sz="3600">
                <a:solidFill>
                  <a:schemeClr val="lt1"/>
                </a:solidFill>
                <a:latin typeface="Cambria"/>
                <a:ea typeface="Cambria"/>
                <a:cs typeface="Cambria"/>
                <a:sym typeface="Cambria"/>
              </a:rPr>
              <a:t>Goal/Vision</a:t>
            </a:r>
            <a:endParaRPr sz="3600">
              <a:solidFill>
                <a:schemeClr val="lt1"/>
              </a:solidFill>
              <a:latin typeface="Cambria"/>
              <a:ea typeface="Cambria"/>
              <a:cs typeface="Cambria"/>
              <a:sym typeface="Cambria"/>
            </a:endParaRPr>
          </a:p>
        </p:txBody>
      </p:sp>
      <p:sp>
        <p:nvSpPr>
          <p:cNvPr id="81" name="Google Shape;81;p15"/>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82" name="Google Shape;82;p15"/>
          <p:cNvPicPr preferRelativeResize="0"/>
          <p:nvPr/>
        </p:nvPicPr>
        <p:blipFill>
          <a:blip r:embed="rId3">
            <a:alphaModFix/>
          </a:blip>
          <a:stretch>
            <a:fillRect/>
          </a:stretch>
        </p:blipFill>
        <p:spPr>
          <a:xfrm>
            <a:off x="6573425" y="4672950"/>
            <a:ext cx="475650" cy="470541"/>
          </a:xfrm>
          <a:prstGeom prst="rect">
            <a:avLst/>
          </a:prstGeom>
          <a:noFill/>
          <a:ln>
            <a:noFill/>
          </a:ln>
        </p:spPr>
      </p:pic>
      <p:sp>
        <p:nvSpPr>
          <p:cNvPr id="83" name="Google Shape;83;p15"/>
          <p:cNvSpPr txBox="1"/>
          <p:nvPr/>
        </p:nvSpPr>
        <p:spPr>
          <a:xfrm>
            <a:off x="1620200" y="985250"/>
            <a:ext cx="7359000" cy="416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sz="1450" b="1" i="1">
                <a:solidFill>
                  <a:schemeClr val="lt1"/>
                </a:solidFill>
              </a:rPr>
              <a:t>Make BMS THE SCHOOL where staff want to work and students want to attend.</a:t>
            </a:r>
            <a:endParaRPr sz="1450" b="1" i="1">
              <a:solidFill>
                <a:schemeClr val="lt1"/>
              </a:solidFill>
            </a:endParaRPr>
          </a:p>
          <a:p>
            <a:pPr marL="0" lvl="0" indent="0" algn="l" rtl="0">
              <a:spcBef>
                <a:spcPts val="0"/>
              </a:spcBef>
              <a:spcAft>
                <a:spcPts val="0"/>
              </a:spcAft>
              <a:buNone/>
            </a:pPr>
            <a:endParaRPr sz="1450">
              <a:solidFill>
                <a:schemeClr val="lt1"/>
              </a:solidFill>
            </a:endParaRPr>
          </a:p>
          <a:p>
            <a:pPr marL="457200" lvl="0" indent="-314325" algn="l" rtl="0">
              <a:spcBef>
                <a:spcPts val="0"/>
              </a:spcBef>
              <a:spcAft>
                <a:spcPts val="0"/>
              </a:spcAft>
              <a:buClr>
                <a:schemeClr val="lt1"/>
              </a:buClr>
              <a:buSzPts val="1350"/>
              <a:buChar char="●"/>
            </a:pPr>
            <a:r>
              <a:rPr lang="de-CH" sz="1350">
                <a:solidFill>
                  <a:schemeClr val="lt1"/>
                </a:solidFill>
              </a:rPr>
              <a:t>Improve Achievement (iMSSA - Intervention/Enrichment to Benefit </a:t>
            </a:r>
            <a:r>
              <a:rPr lang="de-CH" sz="1350" u="sng">
                <a:solidFill>
                  <a:schemeClr val="lt1"/>
                </a:solidFill>
              </a:rPr>
              <a:t>ALL</a:t>
            </a:r>
            <a:r>
              <a:rPr lang="de-CH" sz="1350">
                <a:solidFill>
                  <a:schemeClr val="lt1"/>
                </a:solidFill>
              </a:rPr>
              <a:t> Students)</a:t>
            </a:r>
            <a:endParaRPr sz="1350">
              <a:solidFill>
                <a:schemeClr val="lt1"/>
              </a:solidFill>
            </a:endParaRPr>
          </a:p>
          <a:p>
            <a:pPr marL="0" lvl="0" indent="457200" algn="l" rtl="0">
              <a:spcBef>
                <a:spcPts val="0"/>
              </a:spcBef>
              <a:spcAft>
                <a:spcPts val="0"/>
              </a:spcAft>
              <a:buNone/>
            </a:pPr>
            <a:r>
              <a:rPr lang="de-CH" sz="1350">
                <a:solidFill>
                  <a:schemeClr val="lt1"/>
                </a:solidFill>
              </a:rPr>
              <a:t>Provide Rigorous Instruction - IC led PD</a:t>
            </a:r>
            <a:endParaRPr sz="1350">
              <a:solidFill>
                <a:schemeClr val="lt1"/>
              </a:solidFill>
            </a:endParaRPr>
          </a:p>
          <a:p>
            <a:pPr marL="0" lvl="0" indent="457200" algn="l" rtl="0">
              <a:spcBef>
                <a:spcPts val="0"/>
              </a:spcBef>
              <a:spcAft>
                <a:spcPts val="0"/>
              </a:spcAft>
              <a:buNone/>
            </a:pPr>
            <a:r>
              <a:rPr lang="de-CH" sz="1350">
                <a:solidFill>
                  <a:schemeClr val="lt1"/>
                </a:solidFill>
              </a:rPr>
              <a:t>Differentiated Instruction - IC led PD</a:t>
            </a:r>
            <a:endParaRPr sz="1350">
              <a:solidFill>
                <a:schemeClr val="lt1"/>
              </a:solidFill>
            </a:endParaRPr>
          </a:p>
          <a:p>
            <a:pPr marL="0" lvl="0" indent="457200" algn="l" rtl="0">
              <a:spcBef>
                <a:spcPts val="0"/>
              </a:spcBef>
              <a:spcAft>
                <a:spcPts val="0"/>
              </a:spcAft>
              <a:buNone/>
            </a:pPr>
            <a:r>
              <a:rPr lang="de-CH" sz="1350">
                <a:solidFill>
                  <a:schemeClr val="lt1"/>
                </a:solidFill>
              </a:rPr>
              <a:t>Small Group Instruction - IC led PD</a:t>
            </a:r>
            <a:endParaRPr sz="1350">
              <a:solidFill>
                <a:schemeClr val="lt1"/>
              </a:solidFill>
            </a:endParaRPr>
          </a:p>
          <a:p>
            <a:pPr marL="0" lvl="0" indent="457200" algn="l" rtl="0">
              <a:spcBef>
                <a:spcPts val="0"/>
              </a:spcBef>
              <a:spcAft>
                <a:spcPts val="0"/>
              </a:spcAft>
              <a:buNone/>
            </a:pPr>
            <a:r>
              <a:rPr lang="de-CH" sz="1350">
                <a:solidFill>
                  <a:schemeClr val="lt1"/>
                </a:solidFill>
              </a:rPr>
              <a:t>Counselor at Each Grade Level for Deeper SEL Support for Students</a:t>
            </a:r>
            <a:endParaRPr sz="1350">
              <a:solidFill>
                <a:schemeClr val="lt1"/>
              </a:solidFill>
            </a:endParaRPr>
          </a:p>
          <a:p>
            <a:pPr marL="0" lvl="0" indent="457200" algn="l" rtl="0">
              <a:spcBef>
                <a:spcPts val="0"/>
              </a:spcBef>
              <a:spcAft>
                <a:spcPts val="0"/>
              </a:spcAft>
              <a:buNone/>
            </a:pPr>
            <a:r>
              <a:rPr lang="de-CH" sz="1350">
                <a:solidFill>
                  <a:schemeClr val="lt1"/>
                </a:solidFill>
              </a:rPr>
              <a:t>Real World Exploration Opportunities (Elective Offerings, Field Trips/Guest Speakers)</a:t>
            </a:r>
            <a:endParaRPr sz="1350">
              <a:solidFill>
                <a:schemeClr val="lt1"/>
              </a:solidFill>
            </a:endParaRPr>
          </a:p>
          <a:p>
            <a:pPr marL="0" lvl="0" indent="457200" algn="l" rtl="0">
              <a:spcBef>
                <a:spcPts val="0"/>
              </a:spcBef>
              <a:spcAft>
                <a:spcPts val="0"/>
              </a:spcAft>
              <a:buNone/>
            </a:pPr>
            <a:r>
              <a:rPr lang="de-CH" sz="1350">
                <a:solidFill>
                  <a:schemeClr val="lt1"/>
                </a:solidFill>
              </a:rPr>
              <a:t>Tutoring</a:t>
            </a:r>
            <a:endParaRPr sz="1350">
              <a:solidFill>
                <a:schemeClr val="lt1"/>
              </a:solidFill>
            </a:endParaRPr>
          </a:p>
          <a:p>
            <a:pPr marL="0" lvl="0" indent="457200" algn="l" rtl="0">
              <a:spcBef>
                <a:spcPts val="0"/>
              </a:spcBef>
              <a:spcAft>
                <a:spcPts val="0"/>
              </a:spcAft>
              <a:buNone/>
            </a:pPr>
            <a:endParaRPr sz="1350">
              <a:solidFill>
                <a:schemeClr val="lt1"/>
              </a:solidFill>
            </a:endParaRPr>
          </a:p>
          <a:p>
            <a:pPr marL="457200" lvl="0" indent="-314325" algn="l" rtl="0">
              <a:spcBef>
                <a:spcPts val="0"/>
              </a:spcBef>
              <a:spcAft>
                <a:spcPts val="0"/>
              </a:spcAft>
              <a:buClr>
                <a:schemeClr val="lt1"/>
              </a:buClr>
              <a:buSzPts val="1350"/>
              <a:buChar char="●"/>
            </a:pPr>
            <a:r>
              <a:rPr lang="de-CH" sz="1350">
                <a:solidFill>
                  <a:schemeClr val="lt1"/>
                </a:solidFill>
              </a:rPr>
              <a:t>Safe Campus</a:t>
            </a:r>
            <a:endParaRPr sz="1350">
              <a:solidFill>
                <a:schemeClr val="lt1"/>
              </a:solidFill>
            </a:endParaRPr>
          </a:p>
          <a:p>
            <a:pPr marL="0" lvl="0" indent="0" algn="l" rtl="0">
              <a:spcBef>
                <a:spcPts val="0"/>
              </a:spcBef>
              <a:spcAft>
                <a:spcPts val="0"/>
              </a:spcAft>
              <a:buNone/>
            </a:pPr>
            <a:r>
              <a:rPr lang="de-CH" sz="1350">
                <a:solidFill>
                  <a:schemeClr val="lt1"/>
                </a:solidFill>
              </a:rPr>
              <a:t>	Routines and Procedures</a:t>
            </a:r>
            <a:endParaRPr sz="1350">
              <a:solidFill>
                <a:schemeClr val="lt1"/>
              </a:solidFill>
            </a:endParaRPr>
          </a:p>
          <a:p>
            <a:pPr marL="0" lvl="0" indent="457200" algn="l" rtl="0">
              <a:spcBef>
                <a:spcPts val="0"/>
              </a:spcBef>
              <a:spcAft>
                <a:spcPts val="0"/>
              </a:spcAft>
              <a:buNone/>
            </a:pPr>
            <a:r>
              <a:rPr lang="de-CH" sz="1350">
                <a:solidFill>
                  <a:schemeClr val="lt1"/>
                </a:solidFill>
              </a:rPr>
              <a:t> </a:t>
            </a:r>
            <a:endParaRPr sz="1350">
              <a:solidFill>
                <a:schemeClr val="lt1"/>
              </a:solidFill>
            </a:endParaRPr>
          </a:p>
          <a:p>
            <a:pPr marL="457200" lvl="0" indent="-314325" algn="l" rtl="0">
              <a:spcBef>
                <a:spcPts val="0"/>
              </a:spcBef>
              <a:spcAft>
                <a:spcPts val="0"/>
              </a:spcAft>
              <a:buClr>
                <a:schemeClr val="lt1"/>
              </a:buClr>
              <a:buSzPts val="1350"/>
              <a:buChar char="●"/>
            </a:pPr>
            <a:r>
              <a:rPr lang="de-CH" sz="1350">
                <a:solidFill>
                  <a:schemeClr val="lt1"/>
                </a:solidFill>
              </a:rPr>
              <a:t>Increase Enrollment (Improve BMS Image)</a:t>
            </a:r>
            <a:endParaRPr sz="1350">
              <a:solidFill>
                <a:schemeClr val="lt1"/>
              </a:solidFill>
            </a:endParaRPr>
          </a:p>
          <a:p>
            <a:pPr marL="457200" lvl="0" indent="0" algn="l" rtl="0">
              <a:spcBef>
                <a:spcPts val="0"/>
              </a:spcBef>
              <a:spcAft>
                <a:spcPts val="0"/>
              </a:spcAft>
              <a:buNone/>
            </a:pPr>
            <a:r>
              <a:rPr lang="de-CH" sz="1350">
                <a:solidFill>
                  <a:schemeClr val="lt1"/>
                </a:solidFill>
              </a:rPr>
              <a:t>Family Engagement Activities</a:t>
            </a:r>
            <a:endParaRPr sz="1350">
              <a:solidFill>
                <a:schemeClr val="lt1"/>
              </a:solidFill>
            </a:endParaRPr>
          </a:p>
          <a:p>
            <a:pPr marL="457200" lvl="0" indent="0" algn="l" rtl="0">
              <a:spcBef>
                <a:spcPts val="0"/>
              </a:spcBef>
              <a:spcAft>
                <a:spcPts val="0"/>
              </a:spcAft>
              <a:buNone/>
            </a:pPr>
            <a:endParaRPr sz="1350">
              <a:solidFill>
                <a:schemeClr val="lt1"/>
              </a:solidFill>
            </a:endParaRPr>
          </a:p>
          <a:p>
            <a:pPr marL="457200" lvl="0" indent="-314325" algn="l" rtl="0">
              <a:spcBef>
                <a:spcPts val="0"/>
              </a:spcBef>
              <a:spcAft>
                <a:spcPts val="0"/>
              </a:spcAft>
              <a:buClr>
                <a:schemeClr val="lt1"/>
              </a:buClr>
              <a:buSzPts val="1350"/>
              <a:buChar char="●"/>
            </a:pPr>
            <a:r>
              <a:rPr lang="de-CH" sz="1350">
                <a:solidFill>
                  <a:schemeClr val="lt1"/>
                </a:solidFill>
              </a:rPr>
              <a:t>Improve Attendance (Staff and Students)</a:t>
            </a:r>
            <a:endParaRPr sz="1350">
              <a:solidFill>
                <a:schemeClr val="lt1"/>
              </a:solidFill>
            </a:endParaRPr>
          </a:p>
          <a:p>
            <a:pPr marL="0" lvl="0" indent="0" algn="l" rtl="0">
              <a:spcBef>
                <a:spcPts val="0"/>
              </a:spcBef>
              <a:spcAft>
                <a:spcPts val="0"/>
              </a:spcAft>
              <a:buNone/>
            </a:pPr>
            <a:r>
              <a:rPr lang="de-CH" sz="1350">
                <a:solidFill>
                  <a:schemeClr val="lt1"/>
                </a:solidFill>
              </a:rPr>
              <a:t>	Elective Offerings</a:t>
            </a:r>
            <a:endParaRPr sz="1350">
              <a:solidFill>
                <a:schemeClr val="lt1"/>
              </a:solidFill>
            </a:endParaRPr>
          </a:p>
          <a:p>
            <a:pPr marL="0" lvl="0" indent="0" algn="l" rtl="0">
              <a:spcBef>
                <a:spcPts val="0"/>
              </a:spcBef>
              <a:spcAft>
                <a:spcPts val="0"/>
              </a:spcAft>
              <a:buNone/>
            </a:pPr>
            <a:endParaRPr sz="1350" b="1">
              <a:solidFill>
                <a:schemeClr val="lt1"/>
              </a:solidFill>
              <a:highlight>
                <a:srgbClr val="0000FF"/>
              </a:highlight>
            </a:endParaRPr>
          </a:p>
        </p:txBody>
      </p:sp>
      <p:pic>
        <p:nvPicPr>
          <p:cNvPr id="84" name="Google Shape;84;p15"/>
          <p:cNvPicPr preferRelativeResize="0"/>
          <p:nvPr/>
        </p:nvPicPr>
        <p:blipFill>
          <a:blip r:embed="rId4">
            <a:alphaModFix/>
          </a:blip>
          <a:stretch>
            <a:fillRect/>
          </a:stretch>
        </p:blipFill>
        <p:spPr>
          <a:xfrm>
            <a:off x="42650" y="76200"/>
            <a:ext cx="573174" cy="573174"/>
          </a:xfrm>
          <a:prstGeom prst="rect">
            <a:avLst/>
          </a:prstGeom>
          <a:noFill/>
          <a:ln>
            <a:noFill/>
          </a:ln>
        </p:spPr>
      </p:pic>
      <p:sp>
        <p:nvSpPr>
          <p:cNvPr id="85" name="Google Shape;85;p15"/>
          <p:cNvSpPr/>
          <p:nvPr/>
        </p:nvSpPr>
        <p:spPr>
          <a:xfrm>
            <a:off x="408025" y="4883150"/>
            <a:ext cx="317700" cy="272400"/>
          </a:xfrm>
          <a:prstGeom prst="ellipse">
            <a:avLst/>
          </a:prstGeom>
          <a:solidFill>
            <a:srgbClr val="A6A9A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379325" y="-8050"/>
            <a:ext cx="8764800" cy="5159700"/>
          </a:xfrm>
          <a:prstGeom prst="rect">
            <a:avLst/>
          </a:prstGeom>
          <a:solidFill>
            <a:srgbClr val="BD16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txBox="1">
            <a:spLocks noGrp="1"/>
          </p:cNvSpPr>
          <p:nvPr>
            <p:ph type="ctrTitle"/>
          </p:nvPr>
        </p:nvSpPr>
        <p:spPr>
          <a:xfrm>
            <a:off x="499475" y="122450"/>
            <a:ext cx="37488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CH" sz="3600">
                <a:solidFill>
                  <a:schemeClr val="lt1"/>
                </a:solidFill>
                <a:latin typeface="Cambria"/>
                <a:ea typeface="Cambria"/>
                <a:cs typeface="Cambria"/>
                <a:sym typeface="Cambria"/>
              </a:rPr>
              <a:t>Budget Plan</a:t>
            </a:r>
            <a:endParaRPr sz="3600">
              <a:solidFill>
                <a:schemeClr val="lt1"/>
              </a:solidFill>
              <a:latin typeface="Cambria"/>
              <a:ea typeface="Cambria"/>
              <a:cs typeface="Cambria"/>
              <a:sym typeface="Cambria"/>
            </a:endParaRPr>
          </a:p>
        </p:txBody>
      </p:sp>
      <p:sp>
        <p:nvSpPr>
          <p:cNvPr id="93" name="Google Shape;93;p16"/>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94" name="Google Shape;94;p16"/>
          <p:cNvPicPr preferRelativeResize="0"/>
          <p:nvPr/>
        </p:nvPicPr>
        <p:blipFill>
          <a:blip r:embed="rId3">
            <a:alphaModFix/>
          </a:blip>
          <a:stretch>
            <a:fillRect/>
          </a:stretch>
        </p:blipFill>
        <p:spPr>
          <a:xfrm>
            <a:off x="6573425" y="4672950"/>
            <a:ext cx="475650" cy="470541"/>
          </a:xfrm>
          <a:prstGeom prst="rect">
            <a:avLst/>
          </a:prstGeom>
          <a:noFill/>
          <a:ln>
            <a:noFill/>
          </a:ln>
        </p:spPr>
      </p:pic>
      <p:sp>
        <p:nvSpPr>
          <p:cNvPr id="95" name="Google Shape;95;p16"/>
          <p:cNvSpPr txBox="1"/>
          <p:nvPr/>
        </p:nvSpPr>
        <p:spPr>
          <a:xfrm>
            <a:off x="1624250" y="945175"/>
            <a:ext cx="6553500" cy="40329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lt1"/>
              </a:buClr>
              <a:buSzPts val="1700"/>
              <a:buChar char="●"/>
            </a:pPr>
            <a:r>
              <a:rPr lang="de-CH" sz="1700" b="1">
                <a:solidFill>
                  <a:schemeClr val="lt1"/>
                </a:solidFill>
              </a:rPr>
              <a:t>Lowering PTR in ELA (3 Additional Positions) and </a:t>
            </a:r>
            <a:endParaRPr sz="1700" b="1">
              <a:solidFill>
                <a:schemeClr val="lt1"/>
              </a:solidFill>
            </a:endParaRPr>
          </a:p>
          <a:p>
            <a:pPr marL="457200" lvl="0" indent="0" algn="l" rtl="0">
              <a:spcBef>
                <a:spcPts val="0"/>
              </a:spcBef>
              <a:spcAft>
                <a:spcPts val="0"/>
              </a:spcAft>
              <a:buNone/>
            </a:pPr>
            <a:r>
              <a:rPr lang="de-CH" sz="1700" b="1">
                <a:solidFill>
                  <a:schemeClr val="lt1"/>
                </a:solidFill>
              </a:rPr>
              <a:t>Math (2 Additional Positions) (Strategic Goal 1)</a:t>
            </a:r>
            <a:endParaRPr sz="1700" b="1">
              <a:solidFill>
                <a:schemeClr val="lt1"/>
              </a:solidFill>
            </a:endParaRPr>
          </a:p>
          <a:p>
            <a:pPr marL="914400" lvl="1" indent="-311150" algn="l" rtl="0">
              <a:spcBef>
                <a:spcPts val="0"/>
              </a:spcBef>
              <a:spcAft>
                <a:spcPts val="0"/>
              </a:spcAft>
              <a:buClr>
                <a:schemeClr val="lt1"/>
              </a:buClr>
              <a:buSzPts val="1300"/>
              <a:buChar char="○"/>
            </a:pPr>
            <a:r>
              <a:rPr lang="de-CH" sz="1300">
                <a:solidFill>
                  <a:schemeClr val="lt1"/>
                </a:solidFill>
              </a:rPr>
              <a:t>ELA - 3 Reading Interventionists Moved to ELA Classroom</a:t>
            </a:r>
            <a:endParaRPr sz="1300">
              <a:solidFill>
                <a:schemeClr val="lt1"/>
              </a:solidFill>
            </a:endParaRPr>
          </a:p>
          <a:p>
            <a:pPr marL="914400" lvl="1" indent="-311150" algn="l" rtl="0">
              <a:spcBef>
                <a:spcPts val="0"/>
              </a:spcBef>
              <a:spcAft>
                <a:spcPts val="0"/>
              </a:spcAft>
              <a:buClr>
                <a:schemeClr val="lt1"/>
              </a:buClr>
              <a:buSzPts val="1300"/>
              <a:buChar char="○"/>
            </a:pPr>
            <a:r>
              <a:rPr lang="de-CH" sz="1300">
                <a:solidFill>
                  <a:schemeClr val="lt1"/>
                </a:solidFill>
              </a:rPr>
              <a:t>(6th - Avg. 14/Section; 7th - Avg. 12/Section; 8th - Avg. 15/Section)</a:t>
            </a:r>
            <a:endParaRPr sz="1300">
              <a:solidFill>
                <a:schemeClr val="lt1"/>
              </a:solidFill>
            </a:endParaRPr>
          </a:p>
          <a:p>
            <a:pPr marL="914400" lvl="0" indent="0" algn="l" rtl="0">
              <a:spcBef>
                <a:spcPts val="0"/>
              </a:spcBef>
              <a:spcAft>
                <a:spcPts val="0"/>
              </a:spcAft>
              <a:buNone/>
            </a:pPr>
            <a:endParaRPr sz="1300">
              <a:solidFill>
                <a:schemeClr val="lt1"/>
              </a:solidFill>
            </a:endParaRPr>
          </a:p>
          <a:p>
            <a:pPr marL="914400" lvl="1" indent="-311150" algn="l" rtl="0">
              <a:spcBef>
                <a:spcPts val="0"/>
              </a:spcBef>
              <a:spcAft>
                <a:spcPts val="0"/>
              </a:spcAft>
              <a:buClr>
                <a:schemeClr val="lt1"/>
              </a:buClr>
              <a:buSzPts val="1300"/>
              <a:buChar char="○"/>
            </a:pPr>
            <a:r>
              <a:rPr lang="de-CH" sz="1300">
                <a:solidFill>
                  <a:schemeClr val="lt1"/>
                </a:solidFill>
              </a:rPr>
              <a:t>Math - 2 Additional Positions Needed </a:t>
            </a:r>
            <a:endParaRPr sz="1300">
              <a:solidFill>
                <a:schemeClr val="lt1"/>
              </a:solidFill>
            </a:endParaRPr>
          </a:p>
          <a:p>
            <a:pPr marL="914400" lvl="1" indent="-311150" algn="l" rtl="0">
              <a:spcBef>
                <a:spcPts val="0"/>
              </a:spcBef>
              <a:spcAft>
                <a:spcPts val="0"/>
              </a:spcAft>
              <a:buClr>
                <a:schemeClr val="lt1"/>
              </a:buClr>
              <a:buSzPts val="1300"/>
              <a:buChar char="○"/>
            </a:pPr>
            <a:r>
              <a:rPr lang="de-CH" sz="1300">
                <a:solidFill>
                  <a:schemeClr val="lt1"/>
                </a:solidFill>
              </a:rPr>
              <a:t>(6th - Avg. 14/Section; 7th - Avg. 12/Section; 8th - Avg. 15/Section)</a:t>
            </a:r>
            <a:endParaRPr sz="1300">
              <a:solidFill>
                <a:schemeClr val="lt1"/>
              </a:solidFill>
            </a:endParaRPr>
          </a:p>
          <a:p>
            <a:pPr marL="914400" lvl="0" indent="0" algn="l" rtl="0">
              <a:spcBef>
                <a:spcPts val="0"/>
              </a:spcBef>
              <a:spcAft>
                <a:spcPts val="0"/>
              </a:spcAft>
              <a:buNone/>
            </a:pPr>
            <a:endParaRPr sz="1300">
              <a:solidFill>
                <a:schemeClr val="lt1"/>
              </a:solidFill>
            </a:endParaRPr>
          </a:p>
          <a:p>
            <a:pPr marL="1371600" lvl="2" indent="-311150" algn="l" rtl="0">
              <a:spcBef>
                <a:spcPts val="0"/>
              </a:spcBef>
              <a:spcAft>
                <a:spcPts val="0"/>
              </a:spcAft>
              <a:buClr>
                <a:schemeClr val="lt1"/>
              </a:buClr>
              <a:buSzPts val="1300"/>
              <a:buChar char="■"/>
            </a:pPr>
            <a:r>
              <a:rPr lang="de-CH" sz="1300">
                <a:solidFill>
                  <a:schemeClr val="lt1"/>
                </a:solidFill>
              </a:rPr>
              <a:t>1 Math Position: Registrar ($50,000) + Additional Comp. Oper. ($37,750)</a:t>
            </a:r>
            <a:endParaRPr sz="1300">
              <a:solidFill>
                <a:schemeClr val="lt1"/>
              </a:solidFill>
            </a:endParaRPr>
          </a:p>
          <a:p>
            <a:pPr marL="1371600" lvl="2" indent="-311150" algn="l" rtl="0">
              <a:spcBef>
                <a:spcPts val="0"/>
              </a:spcBef>
              <a:spcAft>
                <a:spcPts val="0"/>
              </a:spcAft>
              <a:buClr>
                <a:schemeClr val="lt1"/>
              </a:buClr>
              <a:buSzPts val="1300"/>
              <a:buChar char="■"/>
            </a:pPr>
            <a:r>
              <a:rPr lang="de-CH" sz="1300">
                <a:solidFill>
                  <a:schemeClr val="lt1"/>
                </a:solidFill>
              </a:rPr>
              <a:t>1 Math Position: Impact Aid Add’l. Comp. ($32,000) + Title I PD ($11,000) + Title IV PD ($9,000) + Additional Comp. Oper. ($20,750) + CLSD ($15,000)</a:t>
            </a:r>
            <a:endParaRPr sz="1300">
              <a:solidFill>
                <a:schemeClr val="lt1"/>
              </a:solidFill>
            </a:endParaRPr>
          </a:p>
          <a:p>
            <a:pPr marL="0" lvl="0" indent="0" algn="l" rtl="0">
              <a:spcBef>
                <a:spcPts val="0"/>
              </a:spcBef>
              <a:spcAft>
                <a:spcPts val="0"/>
              </a:spcAft>
              <a:buNone/>
            </a:pPr>
            <a:endParaRPr sz="1300">
              <a:solidFill>
                <a:schemeClr val="lt1"/>
              </a:solidFill>
            </a:endParaRPr>
          </a:p>
          <a:p>
            <a:pPr marL="457200" lvl="0" indent="-336550" algn="l" rtl="0">
              <a:spcBef>
                <a:spcPts val="0"/>
              </a:spcBef>
              <a:spcAft>
                <a:spcPts val="0"/>
              </a:spcAft>
              <a:buClr>
                <a:schemeClr val="lt1"/>
              </a:buClr>
              <a:buSzPts val="1700"/>
              <a:buChar char="●"/>
            </a:pPr>
            <a:r>
              <a:rPr lang="de-CH" sz="1700" b="1">
                <a:solidFill>
                  <a:schemeClr val="lt1"/>
                </a:solidFill>
              </a:rPr>
              <a:t>SEL Student Support (Two Current Counselor Positions and One Additional Counselor Position)</a:t>
            </a:r>
            <a:endParaRPr sz="1700" b="1">
              <a:solidFill>
                <a:schemeClr val="lt1"/>
              </a:solidFill>
            </a:endParaRPr>
          </a:p>
          <a:p>
            <a:pPr marL="457200" lvl="0" indent="457200" algn="l" rtl="0">
              <a:spcBef>
                <a:spcPts val="0"/>
              </a:spcBef>
              <a:spcAft>
                <a:spcPts val="0"/>
              </a:spcAft>
              <a:buNone/>
            </a:pPr>
            <a:r>
              <a:rPr lang="de-CH" sz="1300">
                <a:solidFill>
                  <a:schemeClr val="lt1"/>
                </a:solidFill>
              </a:rPr>
              <a:t>Additional Counselor: (American Rescue Plan-ARP from Dr. Del Rosario)</a:t>
            </a:r>
            <a:endParaRPr sz="1300">
              <a:solidFill>
                <a:schemeClr val="lt1"/>
              </a:solidFill>
            </a:endParaRPr>
          </a:p>
          <a:p>
            <a:pPr marL="0" lvl="0" indent="0" algn="l" rtl="0">
              <a:spcBef>
                <a:spcPts val="0"/>
              </a:spcBef>
              <a:spcAft>
                <a:spcPts val="0"/>
              </a:spcAft>
              <a:buNone/>
            </a:pPr>
            <a:endParaRPr sz="1300">
              <a:solidFill>
                <a:schemeClr val="lt1"/>
              </a:solidFill>
            </a:endParaRPr>
          </a:p>
        </p:txBody>
      </p:sp>
      <p:pic>
        <p:nvPicPr>
          <p:cNvPr id="96" name="Google Shape;96;p16"/>
          <p:cNvPicPr preferRelativeResize="0"/>
          <p:nvPr/>
        </p:nvPicPr>
        <p:blipFill>
          <a:blip r:embed="rId4">
            <a:alphaModFix/>
          </a:blip>
          <a:stretch>
            <a:fillRect/>
          </a:stretch>
        </p:blipFill>
        <p:spPr>
          <a:xfrm>
            <a:off x="42650" y="0"/>
            <a:ext cx="573174" cy="573174"/>
          </a:xfrm>
          <a:prstGeom prst="rect">
            <a:avLst/>
          </a:prstGeom>
          <a:noFill/>
          <a:ln>
            <a:noFill/>
          </a:ln>
        </p:spPr>
      </p:pic>
      <p:sp>
        <p:nvSpPr>
          <p:cNvPr id="97" name="Google Shape;97;p16"/>
          <p:cNvSpPr/>
          <p:nvPr/>
        </p:nvSpPr>
        <p:spPr>
          <a:xfrm>
            <a:off x="408025" y="4883150"/>
            <a:ext cx="317700" cy="272400"/>
          </a:xfrm>
          <a:prstGeom prst="ellipse">
            <a:avLst/>
          </a:prstGeom>
          <a:solidFill>
            <a:srgbClr val="A6A9A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339100" y="-8100"/>
            <a:ext cx="8764800" cy="5159700"/>
          </a:xfrm>
          <a:prstGeom prst="rect">
            <a:avLst/>
          </a:prstGeom>
          <a:solidFill>
            <a:srgbClr val="BD16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txBox="1">
            <a:spLocks noGrp="1"/>
          </p:cNvSpPr>
          <p:nvPr>
            <p:ph type="ctrTitle"/>
          </p:nvPr>
        </p:nvSpPr>
        <p:spPr>
          <a:xfrm>
            <a:off x="499475" y="122450"/>
            <a:ext cx="37488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de-CH" sz="3600">
                <a:solidFill>
                  <a:schemeClr val="lt1"/>
                </a:solidFill>
                <a:latin typeface="Cambria"/>
                <a:ea typeface="Cambria"/>
                <a:cs typeface="Cambria"/>
                <a:sym typeface="Cambria"/>
              </a:rPr>
              <a:t>Budget Plan</a:t>
            </a:r>
            <a:endParaRPr sz="3600">
              <a:solidFill>
                <a:schemeClr val="lt1"/>
              </a:solidFill>
              <a:latin typeface="Cambria"/>
              <a:ea typeface="Cambria"/>
              <a:cs typeface="Cambria"/>
              <a:sym typeface="Cambria"/>
            </a:endParaRPr>
          </a:p>
        </p:txBody>
      </p:sp>
      <p:sp>
        <p:nvSpPr>
          <p:cNvPr id="105" name="Google Shape;105;p17"/>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106" name="Google Shape;106;p17"/>
          <p:cNvPicPr preferRelativeResize="0"/>
          <p:nvPr/>
        </p:nvPicPr>
        <p:blipFill>
          <a:blip r:embed="rId3">
            <a:alphaModFix/>
          </a:blip>
          <a:stretch>
            <a:fillRect/>
          </a:stretch>
        </p:blipFill>
        <p:spPr>
          <a:xfrm>
            <a:off x="6573425" y="4672950"/>
            <a:ext cx="475650" cy="470541"/>
          </a:xfrm>
          <a:prstGeom prst="rect">
            <a:avLst/>
          </a:prstGeom>
          <a:noFill/>
          <a:ln>
            <a:noFill/>
          </a:ln>
        </p:spPr>
      </p:pic>
      <p:sp>
        <p:nvSpPr>
          <p:cNvPr id="107" name="Google Shape;107;p17"/>
          <p:cNvSpPr txBox="1"/>
          <p:nvPr/>
        </p:nvSpPr>
        <p:spPr>
          <a:xfrm>
            <a:off x="379325" y="1156625"/>
            <a:ext cx="4765500" cy="4063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lt1"/>
              </a:buClr>
              <a:buSzPts val="1500"/>
              <a:buChar char="●"/>
            </a:pPr>
            <a:r>
              <a:rPr lang="de-CH" sz="1500" b="1">
                <a:solidFill>
                  <a:schemeClr val="lt1"/>
                </a:solidFill>
              </a:rPr>
              <a:t>Two Instructional Coaches (Teacher support) (Strategic Goal 2)</a:t>
            </a:r>
            <a:endParaRPr sz="1500" b="1">
              <a:solidFill>
                <a:schemeClr val="lt1"/>
              </a:solidFill>
            </a:endParaRPr>
          </a:p>
          <a:p>
            <a:pPr marL="457200" lvl="0" indent="0" algn="l" rtl="0">
              <a:spcBef>
                <a:spcPts val="0"/>
              </a:spcBef>
              <a:spcAft>
                <a:spcPts val="0"/>
              </a:spcAft>
              <a:buNone/>
            </a:pPr>
            <a:r>
              <a:rPr lang="de-CH" sz="1100">
                <a:solidFill>
                  <a:schemeClr val="lt1"/>
                </a:solidFill>
              </a:rPr>
              <a:t>(APR Funding Source From Double Funding for Read. Inter.)</a:t>
            </a:r>
            <a:endParaRPr sz="1100">
              <a:solidFill>
                <a:schemeClr val="lt1"/>
              </a:solidFill>
            </a:endParaRPr>
          </a:p>
          <a:p>
            <a:pPr marL="457200" lvl="0" indent="0" algn="l" rtl="0">
              <a:spcBef>
                <a:spcPts val="0"/>
              </a:spcBef>
              <a:spcAft>
                <a:spcPts val="0"/>
              </a:spcAft>
              <a:buNone/>
            </a:pPr>
            <a:r>
              <a:rPr lang="de-CH" sz="1100">
                <a:solidFill>
                  <a:schemeClr val="lt1"/>
                </a:solidFill>
              </a:rPr>
              <a:t>(IC Instead of 3rd AP) </a:t>
            </a:r>
            <a:endParaRPr sz="1100">
              <a:solidFill>
                <a:schemeClr val="lt1"/>
              </a:solidFill>
            </a:endParaRPr>
          </a:p>
          <a:p>
            <a:pPr marL="457200" lvl="0" indent="0" algn="l" rtl="0">
              <a:spcBef>
                <a:spcPts val="0"/>
              </a:spcBef>
              <a:spcAft>
                <a:spcPts val="0"/>
              </a:spcAft>
              <a:buNone/>
            </a:pPr>
            <a:endParaRPr sz="1500" b="1">
              <a:solidFill>
                <a:schemeClr val="lt1"/>
              </a:solidFill>
            </a:endParaRPr>
          </a:p>
          <a:p>
            <a:pPr marL="457200" lvl="0" indent="-323850" algn="l" rtl="0">
              <a:spcBef>
                <a:spcPts val="0"/>
              </a:spcBef>
              <a:spcAft>
                <a:spcPts val="0"/>
              </a:spcAft>
              <a:buClr>
                <a:schemeClr val="lt1"/>
              </a:buClr>
              <a:buSzPts val="1500"/>
              <a:buChar char="●"/>
            </a:pPr>
            <a:r>
              <a:rPr lang="de-CH" sz="1500" b="1">
                <a:solidFill>
                  <a:schemeClr val="lt1"/>
                </a:solidFill>
              </a:rPr>
              <a:t>Campus Safety</a:t>
            </a:r>
            <a:endParaRPr sz="1500" b="1">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Cameras (7th Grade Hall, Parent Pick-Up/Drop-Off, Plaza)</a:t>
            </a:r>
            <a:endParaRPr sz="1500" b="1">
              <a:solidFill>
                <a:schemeClr val="lt1"/>
              </a:solidFill>
            </a:endParaRPr>
          </a:p>
          <a:p>
            <a:pPr marL="457200" lvl="0" indent="0" algn="l" rtl="0">
              <a:spcBef>
                <a:spcPts val="0"/>
              </a:spcBef>
              <a:spcAft>
                <a:spcPts val="0"/>
              </a:spcAft>
              <a:buNone/>
            </a:pPr>
            <a:endParaRPr sz="1500" b="1">
              <a:solidFill>
                <a:schemeClr val="lt1"/>
              </a:solidFill>
            </a:endParaRPr>
          </a:p>
          <a:p>
            <a:pPr marL="457200" lvl="0" indent="-298450" algn="l" rtl="0">
              <a:spcBef>
                <a:spcPts val="0"/>
              </a:spcBef>
              <a:spcAft>
                <a:spcPts val="0"/>
              </a:spcAft>
              <a:buClr>
                <a:schemeClr val="lt1"/>
              </a:buClr>
              <a:buSzPts val="1100"/>
              <a:buChar char="●"/>
            </a:pPr>
            <a:r>
              <a:rPr lang="de-CH" sz="1500" b="1">
                <a:solidFill>
                  <a:schemeClr val="lt1"/>
                </a:solidFill>
              </a:rPr>
              <a:t>Technology</a:t>
            </a:r>
            <a:endParaRPr sz="1500" b="1">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Chromebooks</a:t>
            </a:r>
            <a:endParaRPr sz="1100">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Printers (Grade Level)</a:t>
            </a:r>
            <a:endParaRPr sz="1100">
              <a:solidFill>
                <a:schemeClr val="lt1"/>
              </a:solidFill>
            </a:endParaRPr>
          </a:p>
          <a:p>
            <a:pPr marL="914400" lvl="0" indent="0" algn="l" rtl="0">
              <a:spcBef>
                <a:spcPts val="0"/>
              </a:spcBef>
              <a:spcAft>
                <a:spcPts val="0"/>
              </a:spcAft>
              <a:buNone/>
            </a:pPr>
            <a:endParaRPr sz="1100">
              <a:solidFill>
                <a:schemeClr val="lt1"/>
              </a:solidFill>
            </a:endParaRPr>
          </a:p>
          <a:p>
            <a:pPr marL="457200" lvl="0" indent="-323850" algn="l" rtl="0">
              <a:spcBef>
                <a:spcPts val="0"/>
              </a:spcBef>
              <a:spcAft>
                <a:spcPts val="0"/>
              </a:spcAft>
              <a:buClr>
                <a:schemeClr val="lt1"/>
              </a:buClr>
              <a:buSzPts val="1500"/>
              <a:buChar char="●"/>
            </a:pPr>
            <a:r>
              <a:rPr lang="de-CH" sz="1500" b="1">
                <a:solidFill>
                  <a:schemeClr val="lt1"/>
                </a:solidFill>
              </a:rPr>
              <a:t>Grounds/Building</a:t>
            </a:r>
            <a:endParaRPr sz="1500" b="1">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7th Grade Hallway (Doors)</a:t>
            </a:r>
            <a:endParaRPr sz="1100">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Restroom Upgrades (Beautification)</a:t>
            </a:r>
            <a:endParaRPr sz="1100">
              <a:solidFill>
                <a:schemeClr val="lt1"/>
              </a:solidFill>
            </a:endParaRPr>
          </a:p>
          <a:p>
            <a:pPr marL="0" lvl="0" indent="0" algn="l" rtl="0">
              <a:spcBef>
                <a:spcPts val="0"/>
              </a:spcBef>
              <a:spcAft>
                <a:spcPts val="0"/>
              </a:spcAft>
              <a:buNone/>
            </a:pPr>
            <a:endParaRPr sz="1100">
              <a:solidFill>
                <a:schemeClr val="lt1"/>
              </a:solidFill>
            </a:endParaRPr>
          </a:p>
          <a:p>
            <a:pPr marL="457200" lvl="0" indent="-323850" algn="l" rtl="0">
              <a:spcBef>
                <a:spcPts val="0"/>
              </a:spcBef>
              <a:spcAft>
                <a:spcPts val="0"/>
              </a:spcAft>
              <a:buClr>
                <a:schemeClr val="lt1"/>
              </a:buClr>
              <a:buSzPts val="1500"/>
              <a:buChar char="●"/>
            </a:pPr>
            <a:r>
              <a:rPr lang="de-CH" sz="1500" b="1">
                <a:solidFill>
                  <a:schemeClr val="lt1"/>
                </a:solidFill>
              </a:rPr>
              <a:t>Enrichment (Strategic Goal 1)</a:t>
            </a:r>
            <a:endParaRPr sz="1500" b="1">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Clubs/Organizations (Stipends)</a:t>
            </a:r>
            <a:endParaRPr sz="1100">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Field Trips</a:t>
            </a:r>
            <a:endParaRPr sz="1100">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Guest Speakers</a:t>
            </a:r>
            <a:endParaRPr sz="1100">
              <a:solidFill>
                <a:schemeClr val="lt1"/>
              </a:solidFill>
            </a:endParaRPr>
          </a:p>
        </p:txBody>
      </p:sp>
      <p:pic>
        <p:nvPicPr>
          <p:cNvPr id="108" name="Google Shape;108;p17"/>
          <p:cNvPicPr preferRelativeResize="0"/>
          <p:nvPr/>
        </p:nvPicPr>
        <p:blipFill>
          <a:blip r:embed="rId4">
            <a:alphaModFix/>
          </a:blip>
          <a:stretch>
            <a:fillRect/>
          </a:stretch>
        </p:blipFill>
        <p:spPr>
          <a:xfrm>
            <a:off x="42650" y="0"/>
            <a:ext cx="573174" cy="573174"/>
          </a:xfrm>
          <a:prstGeom prst="rect">
            <a:avLst/>
          </a:prstGeom>
          <a:noFill/>
          <a:ln>
            <a:noFill/>
          </a:ln>
        </p:spPr>
      </p:pic>
      <p:sp>
        <p:nvSpPr>
          <p:cNvPr id="109" name="Google Shape;109;p17"/>
          <p:cNvSpPr txBox="1"/>
          <p:nvPr/>
        </p:nvSpPr>
        <p:spPr>
          <a:xfrm>
            <a:off x="5144825" y="1699600"/>
            <a:ext cx="3995400" cy="2739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lt1"/>
              </a:buClr>
              <a:buSzPts val="1500"/>
              <a:buChar char="●"/>
            </a:pPr>
            <a:r>
              <a:rPr lang="de-CH" sz="1500" b="1">
                <a:solidFill>
                  <a:schemeClr val="lt1"/>
                </a:solidFill>
              </a:rPr>
              <a:t>CTE Offerings (Strategic Goal 3)</a:t>
            </a:r>
            <a:endParaRPr sz="1500" b="1">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Supplies and Materials</a:t>
            </a:r>
            <a:endParaRPr sz="1100">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AVID (Site License)</a:t>
            </a:r>
            <a:endParaRPr sz="1100">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Career Essentials (Competitions)</a:t>
            </a:r>
            <a:endParaRPr sz="1100">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Computer Science (Robotics, Kits)</a:t>
            </a:r>
            <a:endParaRPr sz="1100">
              <a:solidFill>
                <a:schemeClr val="lt1"/>
              </a:solidFill>
            </a:endParaRPr>
          </a:p>
          <a:p>
            <a:pPr marL="914400" lvl="0" indent="0" algn="l" rtl="0">
              <a:spcBef>
                <a:spcPts val="0"/>
              </a:spcBef>
              <a:spcAft>
                <a:spcPts val="0"/>
              </a:spcAft>
              <a:buNone/>
            </a:pPr>
            <a:endParaRPr sz="1100">
              <a:solidFill>
                <a:schemeClr val="lt1"/>
              </a:solidFill>
            </a:endParaRPr>
          </a:p>
          <a:p>
            <a:pPr marL="457200" lvl="0" indent="-323850" algn="l" rtl="0">
              <a:spcBef>
                <a:spcPts val="0"/>
              </a:spcBef>
              <a:spcAft>
                <a:spcPts val="0"/>
              </a:spcAft>
              <a:buClr>
                <a:schemeClr val="lt1"/>
              </a:buClr>
              <a:buSzPts val="1500"/>
              <a:buChar char="●"/>
            </a:pPr>
            <a:r>
              <a:rPr lang="de-CH" sz="1500" b="1">
                <a:solidFill>
                  <a:schemeClr val="lt1"/>
                </a:solidFill>
              </a:rPr>
              <a:t>Staff Development (Strategic Goal 2)</a:t>
            </a:r>
            <a:endParaRPr sz="1500" b="1">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Lesson Planning</a:t>
            </a:r>
            <a:endParaRPr sz="1100">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Differentiating Lessons</a:t>
            </a:r>
            <a:endParaRPr sz="1100">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Facilitating Small Group Stations</a:t>
            </a:r>
            <a:endParaRPr sz="1100">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Lesson Study</a:t>
            </a:r>
            <a:endParaRPr sz="1100">
              <a:solidFill>
                <a:schemeClr val="lt1"/>
              </a:solidFill>
            </a:endParaRPr>
          </a:p>
          <a:p>
            <a:pPr marL="914400" lvl="1" indent="-298450" algn="l" rtl="0">
              <a:spcBef>
                <a:spcPts val="0"/>
              </a:spcBef>
              <a:spcAft>
                <a:spcPts val="0"/>
              </a:spcAft>
              <a:buClr>
                <a:schemeClr val="lt1"/>
              </a:buClr>
              <a:buSzPts val="1100"/>
              <a:buChar char="○"/>
            </a:pPr>
            <a:r>
              <a:rPr lang="de-CH" sz="1100">
                <a:solidFill>
                  <a:schemeClr val="lt1"/>
                </a:solidFill>
              </a:rPr>
              <a:t>SWRL (Speaking, Writing, Reading, Listening)</a:t>
            </a:r>
            <a:endParaRPr sz="1100">
              <a:solidFill>
                <a:schemeClr val="lt1"/>
              </a:solidFill>
            </a:endParaRPr>
          </a:p>
          <a:p>
            <a:pPr marL="0" lvl="0" indent="0" algn="l" rtl="0">
              <a:spcBef>
                <a:spcPts val="0"/>
              </a:spcBef>
              <a:spcAft>
                <a:spcPts val="0"/>
              </a:spcAft>
              <a:buNone/>
            </a:pPr>
            <a:endParaRPr sz="1100">
              <a:solidFill>
                <a:schemeClr val="lt1"/>
              </a:solidFill>
            </a:endParaRPr>
          </a:p>
          <a:p>
            <a:pPr marL="457200" lvl="0" indent="0" algn="l" rtl="0">
              <a:spcBef>
                <a:spcPts val="0"/>
              </a:spcBef>
              <a:spcAft>
                <a:spcPts val="0"/>
              </a:spcAft>
              <a:buNone/>
            </a:pPr>
            <a:endParaRPr sz="1500" b="1">
              <a:solidFill>
                <a:schemeClr val="lt1"/>
              </a:solidFill>
            </a:endParaRPr>
          </a:p>
        </p:txBody>
      </p:sp>
      <p:sp>
        <p:nvSpPr>
          <p:cNvPr id="110" name="Google Shape;110;p17"/>
          <p:cNvSpPr/>
          <p:nvPr/>
        </p:nvSpPr>
        <p:spPr>
          <a:xfrm>
            <a:off x="408025" y="4883150"/>
            <a:ext cx="317700" cy="2724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379325" y="-8050"/>
            <a:ext cx="8764800" cy="5159700"/>
          </a:xfrm>
          <a:prstGeom prst="rect">
            <a:avLst/>
          </a:prstGeom>
          <a:solidFill>
            <a:srgbClr val="BD16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txBox="1">
            <a:spLocks noGrp="1"/>
          </p:cNvSpPr>
          <p:nvPr>
            <p:ph type="ctrTitle"/>
          </p:nvPr>
        </p:nvSpPr>
        <p:spPr>
          <a:xfrm>
            <a:off x="499475" y="122450"/>
            <a:ext cx="6207600" cy="862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de-CH" sz="3600">
                <a:solidFill>
                  <a:schemeClr val="lt1"/>
                </a:solidFill>
                <a:latin typeface="Cambria"/>
                <a:ea typeface="Cambria"/>
                <a:cs typeface="Cambria"/>
                <a:sym typeface="Cambria"/>
              </a:rPr>
              <a:t>Staff and Community Involvement </a:t>
            </a:r>
            <a:endParaRPr sz="3600">
              <a:solidFill>
                <a:schemeClr val="lt1"/>
              </a:solidFill>
              <a:latin typeface="Cambria"/>
              <a:ea typeface="Cambria"/>
              <a:cs typeface="Cambria"/>
              <a:sym typeface="Cambria"/>
            </a:endParaRPr>
          </a:p>
        </p:txBody>
      </p:sp>
      <p:sp>
        <p:nvSpPr>
          <p:cNvPr id="118" name="Google Shape;118;p18"/>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119" name="Google Shape;119;p18"/>
          <p:cNvPicPr preferRelativeResize="0"/>
          <p:nvPr/>
        </p:nvPicPr>
        <p:blipFill>
          <a:blip r:embed="rId3">
            <a:alphaModFix/>
          </a:blip>
          <a:stretch>
            <a:fillRect/>
          </a:stretch>
        </p:blipFill>
        <p:spPr>
          <a:xfrm>
            <a:off x="6573425" y="4672950"/>
            <a:ext cx="475650" cy="470541"/>
          </a:xfrm>
          <a:prstGeom prst="rect">
            <a:avLst/>
          </a:prstGeom>
          <a:noFill/>
          <a:ln>
            <a:noFill/>
          </a:ln>
        </p:spPr>
      </p:pic>
      <p:sp>
        <p:nvSpPr>
          <p:cNvPr id="120" name="Google Shape;120;p18"/>
          <p:cNvSpPr txBox="1"/>
          <p:nvPr/>
        </p:nvSpPr>
        <p:spPr>
          <a:xfrm>
            <a:off x="615825" y="985250"/>
            <a:ext cx="81444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CH" sz="2300" b="1" u="sng">
                <a:solidFill>
                  <a:srgbClr val="00FF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2023-2024 Bernalillo Middle School Budget Input Survey</a:t>
            </a:r>
            <a:endParaRPr sz="2300" b="1">
              <a:solidFill>
                <a:schemeClr val="lt1"/>
              </a:solidFill>
            </a:endParaRPr>
          </a:p>
          <a:p>
            <a:pPr marL="0" lvl="0" indent="0" algn="l" rtl="0">
              <a:spcBef>
                <a:spcPts val="0"/>
              </a:spcBef>
              <a:spcAft>
                <a:spcPts val="0"/>
              </a:spcAft>
              <a:buClr>
                <a:schemeClr val="dk1"/>
              </a:buClr>
              <a:buSzPts val="1100"/>
              <a:buFont typeface="Arial"/>
              <a:buNone/>
            </a:pPr>
            <a:endParaRPr sz="2500" b="1">
              <a:solidFill>
                <a:schemeClr val="lt1"/>
              </a:solidFill>
            </a:endParaRPr>
          </a:p>
          <a:p>
            <a:pPr marL="0" lvl="0" indent="0" algn="l" rtl="0">
              <a:spcBef>
                <a:spcPts val="0"/>
              </a:spcBef>
              <a:spcAft>
                <a:spcPts val="0"/>
              </a:spcAft>
              <a:buClr>
                <a:schemeClr val="dk1"/>
              </a:buClr>
              <a:buSzPts val="1100"/>
              <a:buFont typeface="Arial"/>
              <a:buNone/>
            </a:pPr>
            <a:r>
              <a:rPr lang="de-CH" sz="2500" b="1">
                <a:solidFill>
                  <a:schemeClr val="lt1"/>
                </a:solidFill>
              </a:rPr>
              <a:t>BMS Staff:</a:t>
            </a:r>
            <a:endParaRPr sz="2500" b="1">
              <a:solidFill>
                <a:schemeClr val="lt1"/>
              </a:solidFill>
            </a:endParaRPr>
          </a:p>
          <a:p>
            <a:pPr marL="0" lvl="0" indent="0" algn="l" rtl="0">
              <a:spcBef>
                <a:spcPts val="0"/>
              </a:spcBef>
              <a:spcAft>
                <a:spcPts val="0"/>
              </a:spcAft>
              <a:buClr>
                <a:schemeClr val="dk1"/>
              </a:buClr>
              <a:buSzPts val="1100"/>
              <a:buFont typeface="Arial"/>
              <a:buNone/>
            </a:pPr>
            <a:r>
              <a:rPr lang="de-CH">
                <a:solidFill>
                  <a:schemeClr val="lt1"/>
                </a:solidFill>
              </a:rPr>
              <a:t>Gallery walk. The top three requests are as follows:</a:t>
            </a:r>
            <a:endParaRPr>
              <a:solidFill>
                <a:schemeClr val="lt1"/>
              </a:solidFill>
            </a:endParaRPr>
          </a:p>
          <a:p>
            <a:pPr marL="0" lvl="0" indent="0" algn="l" rtl="0">
              <a:spcBef>
                <a:spcPts val="0"/>
              </a:spcBef>
              <a:spcAft>
                <a:spcPts val="0"/>
              </a:spcAft>
              <a:buClr>
                <a:schemeClr val="dk1"/>
              </a:buClr>
              <a:buSzPts val="1100"/>
              <a:buFont typeface="Arial"/>
              <a:buNone/>
            </a:pPr>
            <a:endParaRPr>
              <a:solidFill>
                <a:schemeClr val="lt1"/>
              </a:solidFill>
            </a:endParaRPr>
          </a:p>
          <a:p>
            <a:pPr marL="0" lvl="0" indent="0" algn="l" rtl="0">
              <a:spcBef>
                <a:spcPts val="0"/>
              </a:spcBef>
              <a:spcAft>
                <a:spcPts val="0"/>
              </a:spcAft>
              <a:buClr>
                <a:schemeClr val="dk1"/>
              </a:buClr>
              <a:buSzPts val="1100"/>
              <a:buFont typeface="Arial"/>
              <a:buNone/>
            </a:pPr>
            <a:r>
              <a:rPr lang="de-CH">
                <a:solidFill>
                  <a:schemeClr val="lt1"/>
                </a:solidFill>
              </a:rPr>
              <a:t>1. Safety (cameras, especially in 7th grade hall, 2 security guards, etc.)</a:t>
            </a:r>
            <a:endParaRPr>
              <a:solidFill>
                <a:schemeClr val="lt1"/>
              </a:solidFill>
            </a:endParaRPr>
          </a:p>
          <a:p>
            <a:pPr marL="0" lvl="0" indent="0" algn="l" rtl="0">
              <a:spcBef>
                <a:spcPts val="0"/>
              </a:spcBef>
              <a:spcAft>
                <a:spcPts val="0"/>
              </a:spcAft>
              <a:buClr>
                <a:schemeClr val="dk1"/>
              </a:buClr>
              <a:buSzPts val="1100"/>
              <a:buFont typeface="Arial"/>
              <a:buNone/>
            </a:pPr>
            <a:r>
              <a:rPr lang="de-CH">
                <a:solidFill>
                  <a:schemeClr val="lt1"/>
                </a:solidFill>
              </a:rPr>
              <a:t>2. Additional Staff (reduce class sizes)</a:t>
            </a:r>
            <a:endParaRPr>
              <a:solidFill>
                <a:schemeClr val="lt1"/>
              </a:solidFill>
            </a:endParaRPr>
          </a:p>
          <a:p>
            <a:pPr marL="0" lvl="0" indent="0" algn="l" rtl="0">
              <a:spcBef>
                <a:spcPts val="0"/>
              </a:spcBef>
              <a:spcAft>
                <a:spcPts val="0"/>
              </a:spcAft>
              <a:buClr>
                <a:schemeClr val="dk1"/>
              </a:buClr>
              <a:buSzPts val="1100"/>
              <a:buFont typeface="Arial"/>
              <a:buNone/>
            </a:pPr>
            <a:r>
              <a:rPr lang="de-CH">
                <a:solidFill>
                  <a:schemeClr val="lt1"/>
                </a:solidFill>
              </a:rPr>
              <a:t>3. Copier for each hallway/classroom</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de-CH" sz="2500" b="1">
                <a:solidFill>
                  <a:schemeClr val="lt1"/>
                </a:solidFill>
              </a:rPr>
              <a:t>BMS Leadership Team:</a:t>
            </a:r>
            <a:endParaRPr sz="2500" b="1">
              <a:solidFill>
                <a:schemeClr val="lt1"/>
              </a:solidFill>
            </a:endParaRPr>
          </a:p>
          <a:p>
            <a:pPr marL="0" lvl="0" indent="0" algn="l" rtl="0">
              <a:spcBef>
                <a:spcPts val="0"/>
              </a:spcBef>
              <a:spcAft>
                <a:spcPts val="0"/>
              </a:spcAft>
              <a:buNone/>
            </a:pPr>
            <a:endParaRPr>
              <a:solidFill>
                <a:schemeClr val="lt1"/>
              </a:solidFill>
            </a:endParaRPr>
          </a:p>
          <a:p>
            <a:pPr marL="457200" lvl="0" indent="-317500" algn="l" rtl="0">
              <a:spcBef>
                <a:spcPts val="0"/>
              </a:spcBef>
              <a:spcAft>
                <a:spcPts val="0"/>
              </a:spcAft>
              <a:buClr>
                <a:schemeClr val="lt1"/>
              </a:buClr>
              <a:buSzPts val="1400"/>
              <a:buAutoNum type="arabicPeriod"/>
            </a:pPr>
            <a:r>
              <a:rPr lang="de-CH">
                <a:solidFill>
                  <a:schemeClr val="lt1"/>
                </a:solidFill>
              </a:rPr>
              <a:t>Reduced class sizes</a:t>
            </a:r>
            <a:endParaRPr>
              <a:solidFill>
                <a:schemeClr val="lt1"/>
              </a:solidFill>
            </a:endParaRPr>
          </a:p>
          <a:p>
            <a:pPr marL="457200" lvl="0" indent="-317500" algn="l" rtl="0">
              <a:spcBef>
                <a:spcPts val="0"/>
              </a:spcBef>
              <a:spcAft>
                <a:spcPts val="0"/>
              </a:spcAft>
              <a:buClr>
                <a:schemeClr val="lt1"/>
              </a:buClr>
              <a:buSzPts val="1400"/>
              <a:buAutoNum type="arabicPeriod"/>
            </a:pPr>
            <a:r>
              <a:rPr lang="de-CH">
                <a:solidFill>
                  <a:schemeClr val="lt1"/>
                </a:solidFill>
              </a:rPr>
              <a:t>Campus safety and appearance</a:t>
            </a:r>
            <a:endParaRPr>
              <a:solidFill>
                <a:schemeClr val="lt1"/>
              </a:solidFill>
            </a:endParaRPr>
          </a:p>
          <a:p>
            <a:pPr marL="457200" lvl="0" indent="-317500" algn="l" rtl="0">
              <a:spcBef>
                <a:spcPts val="0"/>
              </a:spcBef>
              <a:spcAft>
                <a:spcPts val="0"/>
              </a:spcAft>
              <a:buClr>
                <a:schemeClr val="lt1"/>
              </a:buClr>
              <a:buSzPts val="1400"/>
              <a:buAutoNum type="arabicPeriod"/>
            </a:pPr>
            <a:r>
              <a:rPr lang="de-CH">
                <a:solidFill>
                  <a:schemeClr val="lt1"/>
                </a:solidFill>
              </a:rPr>
              <a:t>Improved student attendance</a:t>
            </a:r>
            <a:endParaRPr>
              <a:solidFill>
                <a:schemeClr val="lt1"/>
              </a:solidFill>
            </a:endParaRPr>
          </a:p>
          <a:p>
            <a:pPr marL="457200" lvl="0" indent="-317500" algn="l" rtl="0">
              <a:spcBef>
                <a:spcPts val="0"/>
              </a:spcBef>
              <a:spcAft>
                <a:spcPts val="0"/>
              </a:spcAft>
              <a:buClr>
                <a:schemeClr val="lt1"/>
              </a:buClr>
              <a:buSzPts val="1400"/>
              <a:buAutoNum type="arabicPeriod"/>
            </a:pPr>
            <a:r>
              <a:rPr lang="de-CH">
                <a:solidFill>
                  <a:schemeClr val="lt1"/>
                </a:solidFill>
              </a:rPr>
              <a:t>Electives/clubs/activities</a:t>
            </a:r>
            <a:endParaRPr sz="1700" b="1">
              <a:solidFill>
                <a:srgbClr val="00FFFF"/>
              </a:solidFill>
            </a:endParaRPr>
          </a:p>
        </p:txBody>
      </p:sp>
      <p:pic>
        <p:nvPicPr>
          <p:cNvPr id="121" name="Google Shape;121;p18"/>
          <p:cNvPicPr preferRelativeResize="0"/>
          <p:nvPr/>
        </p:nvPicPr>
        <p:blipFill>
          <a:blip r:embed="rId5">
            <a:alphaModFix/>
          </a:blip>
          <a:stretch>
            <a:fillRect/>
          </a:stretch>
        </p:blipFill>
        <p:spPr>
          <a:xfrm>
            <a:off x="42650" y="0"/>
            <a:ext cx="573174" cy="573174"/>
          </a:xfrm>
          <a:prstGeom prst="rect">
            <a:avLst/>
          </a:prstGeom>
          <a:noFill/>
          <a:ln>
            <a:noFill/>
          </a:ln>
        </p:spPr>
      </p:pic>
      <p:sp>
        <p:nvSpPr>
          <p:cNvPr id="122" name="Google Shape;122;p18"/>
          <p:cNvSpPr/>
          <p:nvPr/>
        </p:nvSpPr>
        <p:spPr>
          <a:xfrm>
            <a:off x="408025" y="4883150"/>
            <a:ext cx="317700" cy="27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a:off x="379325" y="-8050"/>
            <a:ext cx="8764800" cy="5159700"/>
          </a:xfrm>
          <a:prstGeom prst="rect">
            <a:avLst/>
          </a:prstGeom>
          <a:solidFill>
            <a:srgbClr val="BD16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txBox="1">
            <a:spLocks noGrp="1"/>
          </p:cNvSpPr>
          <p:nvPr>
            <p:ph type="ctrTitle"/>
          </p:nvPr>
        </p:nvSpPr>
        <p:spPr>
          <a:xfrm>
            <a:off x="499475" y="122450"/>
            <a:ext cx="37488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CH" sz="3600">
                <a:solidFill>
                  <a:schemeClr val="lt1"/>
                </a:solidFill>
                <a:latin typeface="Cambria"/>
                <a:ea typeface="Cambria"/>
                <a:cs typeface="Cambria"/>
                <a:sym typeface="Cambria"/>
              </a:rPr>
              <a:t>Allocation BAR</a:t>
            </a:r>
            <a:endParaRPr sz="3600">
              <a:solidFill>
                <a:schemeClr val="lt1"/>
              </a:solidFill>
              <a:latin typeface="Cambria"/>
              <a:ea typeface="Cambria"/>
              <a:cs typeface="Cambria"/>
              <a:sym typeface="Cambria"/>
            </a:endParaRPr>
          </a:p>
        </p:txBody>
      </p:sp>
      <p:sp>
        <p:nvSpPr>
          <p:cNvPr id="130" name="Google Shape;130;p19"/>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131" name="Google Shape;131;p19"/>
          <p:cNvPicPr preferRelativeResize="0"/>
          <p:nvPr/>
        </p:nvPicPr>
        <p:blipFill>
          <a:blip r:embed="rId3">
            <a:alphaModFix/>
          </a:blip>
          <a:stretch>
            <a:fillRect/>
          </a:stretch>
        </p:blipFill>
        <p:spPr>
          <a:xfrm>
            <a:off x="6573425" y="4672950"/>
            <a:ext cx="475650" cy="470541"/>
          </a:xfrm>
          <a:prstGeom prst="rect">
            <a:avLst/>
          </a:prstGeom>
          <a:noFill/>
          <a:ln>
            <a:noFill/>
          </a:ln>
        </p:spPr>
      </p:pic>
      <p:pic>
        <p:nvPicPr>
          <p:cNvPr id="132" name="Google Shape;132;p19"/>
          <p:cNvPicPr preferRelativeResize="0"/>
          <p:nvPr/>
        </p:nvPicPr>
        <p:blipFill>
          <a:blip r:embed="rId4">
            <a:alphaModFix/>
          </a:blip>
          <a:stretch>
            <a:fillRect/>
          </a:stretch>
        </p:blipFill>
        <p:spPr>
          <a:xfrm>
            <a:off x="42650" y="0"/>
            <a:ext cx="573174" cy="573174"/>
          </a:xfrm>
          <a:prstGeom prst="rect">
            <a:avLst/>
          </a:prstGeom>
          <a:noFill/>
          <a:ln>
            <a:noFill/>
          </a:ln>
        </p:spPr>
      </p:pic>
      <p:pic>
        <p:nvPicPr>
          <p:cNvPr id="133" name="Google Shape;133;p19"/>
          <p:cNvPicPr preferRelativeResize="0"/>
          <p:nvPr/>
        </p:nvPicPr>
        <p:blipFill rotWithShape="1">
          <a:blip r:embed="rId5">
            <a:alphaModFix/>
          </a:blip>
          <a:srcRect/>
          <a:stretch/>
        </p:blipFill>
        <p:spPr>
          <a:xfrm>
            <a:off x="499475" y="1327950"/>
            <a:ext cx="2838500" cy="2783724"/>
          </a:xfrm>
          <a:prstGeom prst="rect">
            <a:avLst/>
          </a:prstGeom>
          <a:noFill/>
          <a:ln>
            <a:noFill/>
          </a:ln>
        </p:spPr>
      </p:pic>
      <p:sp>
        <p:nvSpPr>
          <p:cNvPr id="134" name="Google Shape;134;p19"/>
          <p:cNvSpPr txBox="1"/>
          <p:nvPr/>
        </p:nvSpPr>
        <p:spPr>
          <a:xfrm>
            <a:off x="764538" y="4281400"/>
            <a:ext cx="174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u="sng">
                <a:solidFill>
                  <a:srgbClr val="00FFFF"/>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Budget Worksheet</a:t>
            </a:r>
            <a:endParaRPr>
              <a:solidFill>
                <a:srgbClr val="00FFFF"/>
              </a:solidFill>
            </a:endParaRPr>
          </a:p>
        </p:txBody>
      </p:sp>
      <p:sp>
        <p:nvSpPr>
          <p:cNvPr id="135" name="Google Shape;135;p19"/>
          <p:cNvSpPr txBox="1"/>
          <p:nvPr/>
        </p:nvSpPr>
        <p:spPr>
          <a:xfrm>
            <a:off x="707175" y="4551775"/>
            <a:ext cx="242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u="sng">
                <a:solidFill>
                  <a:srgbClr val="00FFFF"/>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Budget Worksheet - PTR</a:t>
            </a:r>
            <a:endParaRPr>
              <a:solidFill>
                <a:srgbClr val="00FFFF"/>
              </a:solidFill>
            </a:endParaRPr>
          </a:p>
        </p:txBody>
      </p:sp>
      <p:sp>
        <p:nvSpPr>
          <p:cNvPr id="136" name="Google Shape;136;p19"/>
          <p:cNvSpPr txBox="1"/>
          <p:nvPr/>
        </p:nvSpPr>
        <p:spPr>
          <a:xfrm>
            <a:off x="3726050" y="41563"/>
            <a:ext cx="5284200" cy="498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sz="1300" b="1" u="sng">
                <a:solidFill>
                  <a:schemeClr val="lt1"/>
                </a:solidFill>
              </a:rPr>
              <a:t>Title I:</a:t>
            </a:r>
            <a:endParaRPr sz="1300" b="1" u="sng">
              <a:solidFill>
                <a:schemeClr val="lt1"/>
              </a:solidFill>
            </a:endParaRPr>
          </a:p>
          <a:p>
            <a:pPr marL="0" lvl="0" indent="0" algn="l" rtl="0">
              <a:spcBef>
                <a:spcPts val="0"/>
              </a:spcBef>
              <a:spcAft>
                <a:spcPts val="0"/>
              </a:spcAft>
              <a:buNone/>
            </a:pPr>
            <a:r>
              <a:rPr lang="de-CH" sz="1300">
                <a:solidFill>
                  <a:schemeClr val="lt1"/>
                </a:solidFill>
              </a:rPr>
              <a:t>Tutoring (other compensation)</a:t>
            </a:r>
            <a:endParaRPr sz="1300">
              <a:solidFill>
                <a:schemeClr val="lt1"/>
              </a:solidFill>
            </a:endParaRPr>
          </a:p>
          <a:p>
            <a:pPr marL="0" lvl="0" indent="0" algn="l" rtl="0">
              <a:spcBef>
                <a:spcPts val="0"/>
              </a:spcBef>
              <a:spcAft>
                <a:spcPts val="0"/>
              </a:spcAft>
              <a:buNone/>
            </a:pPr>
            <a:r>
              <a:rPr lang="de-CH" sz="1300">
                <a:solidFill>
                  <a:schemeClr val="lt1"/>
                </a:solidFill>
              </a:rPr>
              <a:t>Lesson Study (other compensation)</a:t>
            </a:r>
            <a:endParaRPr sz="1300">
              <a:solidFill>
                <a:schemeClr val="lt1"/>
              </a:solidFill>
            </a:endParaRPr>
          </a:p>
          <a:p>
            <a:pPr marL="0" lvl="0" indent="0" algn="l" rtl="0">
              <a:spcBef>
                <a:spcPts val="0"/>
              </a:spcBef>
              <a:spcAft>
                <a:spcPts val="0"/>
              </a:spcAft>
              <a:buNone/>
            </a:pPr>
            <a:r>
              <a:rPr lang="de-CH" sz="1300">
                <a:solidFill>
                  <a:schemeClr val="lt1"/>
                </a:solidFill>
              </a:rPr>
              <a:t>Professional Development</a:t>
            </a:r>
            <a:endParaRPr sz="1300">
              <a:solidFill>
                <a:schemeClr val="lt1"/>
              </a:solidFill>
            </a:endParaRPr>
          </a:p>
          <a:p>
            <a:pPr marL="0" lvl="0" indent="0" algn="l" rtl="0">
              <a:spcBef>
                <a:spcPts val="0"/>
              </a:spcBef>
              <a:spcAft>
                <a:spcPts val="0"/>
              </a:spcAft>
              <a:buNone/>
            </a:pPr>
            <a:r>
              <a:rPr lang="de-CH" sz="1300">
                <a:solidFill>
                  <a:schemeClr val="lt1"/>
                </a:solidFill>
              </a:rPr>
              <a:t>Nearpod/Flocabulary (software)</a:t>
            </a:r>
            <a:endParaRPr sz="1300">
              <a:solidFill>
                <a:schemeClr val="lt1"/>
              </a:solidFill>
            </a:endParaRPr>
          </a:p>
          <a:p>
            <a:pPr marL="0" lvl="0" indent="0" algn="l" rtl="0">
              <a:spcBef>
                <a:spcPts val="0"/>
              </a:spcBef>
              <a:spcAft>
                <a:spcPts val="0"/>
              </a:spcAft>
              <a:buNone/>
            </a:pPr>
            <a:r>
              <a:rPr lang="de-CH" sz="1300">
                <a:solidFill>
                  <a:schemeClr val="lt1"/>
                </a:solidFill>
              </a:rPr>
              <a:t>Electives/Labs/Recess (gen. supplies)</a:t>
            </a:r>
            <a:endParaRPr sz="1300">
              <a:solidFill>
                <a:schemeClr val="lt1"/>
              </a:solidFill>
            </a:endParaRPr>
          </a:p>
          <a:p>
            <a:pPr marL="0" lvl="0" indent="0" algn="l" rtl="0">
              <a:spcBef>
                <a:spcPts val="0"/>
              </a:spcBef>
              <a:spcAft>
                <a:spcPts val="0"/>
              </a:spcAft>
              <a:buNone/>
            </a:pPr>
            <a:endParaRPr sz="1300">
              <a:solidFill>
                <a:schemeClr val="lt1"/>
              </a:solidFill>
            </a:endParaRPr>
          </a:p>
          <a:p>
            <a:pPr marL="0" lvl="0" indent="0" algn="l" rtl="0">
              <a:spcBef>
                <a:spcPts val="0"/>
              </a:spcBef>
              <a:spcAft>
                <a:spcPts val="0"/>
              </a:spcAft>
              <a:buNone/>
            </a:pPr>
            <a:r>
              <a:rPr lang="de-CH" sz="1300" b="1" u="sng">
                <a:solidFill>
                  <a:schemeClr val="lt1"/>
                </a:solidFill>
              </a:rPr>
              <a:t>Title IV:</a:t>
            </a:r>
            <a:endParaRPr sz="1300" b="1" u="sng">
              <a:solidFill>
                <a:schemeClr val="lt1"/>
              </a:solidFill>
            </a:endParaRPr>
          </a:p>
          <a:p>
            <a:pPr marL="0" lvl="0" indent="0" algn="l" rtl="0">
              <a:spcBef>
                <a:spcPts val="0"/>
              </a:spcBef>
              <a:spcAft>
                <a:spcPts val="0"/>
              </a:spcAft>
              <a:buNone/>
            </a:pPr>
            <a:r>
              <a:rPr lang="de-CH" sz="1300">
                <a:solidFill>
                  <a:schemeClr val="lt1"/>
                </a:solidFill>
              </a:rPr>
              <a:t>Club/Organizations Stipends (other compensation)</a:t>
            </a:r>
            <a:endParaRPr sz="1300">
              <a:solidFill>
                <a:schemeClr val="lt1"/>
              </a:solidFill>
            </a:endParaRPr>
          </a:p>
          <a:p>
            <a:pPr marL="0" lvl="0" indent="0" algn="l" rtl="0">
              <a:spcBef>
                <a:spcPts val="0"/>
              </a:spcBef>
              <a:spcAft>
                <a:spcPts val="0"/>
              </a:spcAft>
              <a:buNone/>
            </a:pPr>
            <a:r>
              <a:rPr lang="de-CH" sz="1300">
                <a:solidFill>
                  <a:schemeClr val="lt1"/>
                </a:solidFill>
              </a:rPr>
              <a:t>Technology Opportunities (PD)</a:t>
            </a:r>
            <a:endParaRPr sz="1300">
              <a:solidFill>
                <a:schemeClr val="lt1"/>
              </a:solidFill>
            </a:endParaRPr>
          </a:p>
          <a:p>
            <a:pPr marL="0" lvl="0" indent="0" algn="l" rtl="0">
              <a:spcBef>
                <a:spcPts val="0"/>
              </a:spcBef>
              <a:spcAft>
                <a:spcPts val="0"/>
              </a:spcAft>
              <a:buNone/>
            </a:pPr>
            <a:endParaRPr sz="1300">
              <a:solidFill>
                <a:schemeClr val="lt1"/>
              </a:solidFill>
            </a:endParaRPr>
          </a:p>
          <a:p>
            <a:pPr marL="0" lvl="0" indent="0" algn="l" rtl="0">
              <a:spcBef>
                <a:spcPts val="0"/>
              </a:spcBef>
              <a:spcAft>
                <a:spcPts val="0"/>
              </a:spcAft>
              <a:buNone/>
            </a:pPr>
            <a:r>
              <a:rPr lang="de-CH" sz="1300" b="1" u="sng">
                <a:solidFill>
                  <a:schemeClr val="lt1"/>
                </a:solidFill>
              </a:rPr>
              <a:t>At-Risk:</a:t>
            </a:r>
            <a:endParaRPr sz="1300" b="1" u="sng">
              <a:solidFill>
                <a:schemeClr val="lt1"/>
              </a:solidFill>
            </a:endParaRPr>
          </a:p>
          <a:p>
            <a:pPr marL="0" lvl="0" indent="0" algn="l" rtl="0">
              <a:spcBef>
                <a:spcPts val="0"/>
              </a:spcBef>
              <a:spcAft>
                <a:spcPts val="0"/>
              </a:spcAft>
              <a:buNone/>
            </a:pPr>
            <a:r>
              <a:rPr lang="de-CH" sz="1300">
                <a:solidFill>
                  <a:schemeClr val="lt1"/>
                </a:solidFill>
              </a:rPr>
              <a:t>Academic, Science, Theatre, CS, SkillsUSA, Ski (student travel)</a:t>
            </a:r>
            <a:endParaRPr sz="1300">
              <a:solidFill>
                <a:schemeClr val="lt1"/>
              </a:solidFill>
            </a:endParaRPr>
          </a:p>
          <a:p>
            <a:pPr marL="0" lvl="0" indent="0" algn="l" rtl="0">
              <a:spcBef>
                <a:spcPts val="0"/>
              </a:spcBef>
              <a:spcAft>
                <a:spcPts val="0"/>
              </a:spcAft>
              <a:buNone/>
            </a:pPr>
            <a:r>
              <a:rPr lang="de-CH" sz="1300">
                <a:solidFill>
                  <a:schemeClr val="lt1"/>
                </a:solidFill>
              </a:rPr>
              <a:t>AVID Site License (other contract services)</a:t>
            </a:r>
            <a:endParaRPr sz="1300">
              <a:solidFill>
                <a:schemeClr val="lt1"/>
              </a:solidFill>
            </a:endParaRPr>
          </a:p>
          <a:p>
            <a:pPr marL="0" lvl="0" indent="0" algn="l" rtl="0">
              <a:spcBef>
                <a:spcPts val="0"/>
              </a:spcBef>
              <a:spcAft>
                <a:spcPts val="0"/>
              </a:spcAft>
              <a:buNone/>
            </a:pPr>
            <a:r>
              <a:rPr lang="de-CH" sz="1300">
                <a:solidFill>
                  <a:schemeClr val="lt1"/>
                </a:solidFill>
              </a:rPr>
              <a:t>CTE Software/Curriculum (software)</a:t>
            </a:r>
            <a:endParaRPr sz="1300">
              <a:solidFill>
                <a:schemeClr val="lt1"/>
              </a:solidFill>
            </a:endParaRPr>
          </a:p>
          <a:p>
            <a:pPr marL="0" lvl="0" indent="0" algn="l" rtl="0">
              <a:spcBef>
                <a:spcPts val="0"/>
              </a:spcBef>
              <a:spcAft>
                <a:spcPts val="0"/>
              </a:spcAft>
              <a:buNone/>
            </a:pPr>
            <a:r>
              <a:rPr lang="de-CH" sz="1300">
                <a:solidFill>
                  <a:schemeClr val="lt1"/>
                </a:solidFill>
              </a:rPr>
              <a:t>Electives/Labs/Recess (gen. supplies)</a:t>
            </a:r>
            <a:endParaRPr sz="1300">
              <a:solidFill>
                <a:schemeClr val="lt1"/>
              </a:solidFill>
            </a:endParaRPr>
          </a:p>
          <a:p>
            <a:pPr marL="0" lvl="0" indent="0" algn="l" rtl="0">
              <a:spcBef>
                <a:spcPts val="0"/>
              </a:spcBef>
              <a:spcAft>
                <a:spcPts val="0"/>
              </a:spcAft>
              <a:buNone/>
            </a:pPr>
            <a:r>
              <a:rPr lang="de-CH" sz="1300">
                <a:solidFill>
                  <a:schemeClr val="lt1"/>
                </a:solidFill>
              </a:rPr>
              <a:t>Academic (gen. supplies)</a:t>
            </a:r>
            <a:endParaRPr sz="1300">
              <a:solidFill>
                <a:schemeClr val="lt1"/>
              </a:solidFill>
            </a:endParaRPr>
          </a:p>
          <a:p>
            <a:pPr marL="0" lvl="0" indent="0" algn="l" rtl="0">
              <a:spcBef>
                <a:spcPts val="0"/>
              </a:spcBef>
              <a:spcAft>
                <a:spcPts val="0"/>
              </a:spcAft>
              <a:buNone/>
            </a:pPr>
            <a:endParaRPr sz="1300">
              <a:solidFill>
                <a:schemeClr val="lt1"/>
              </a:solidFill>
            </a:endParaRPr>
          </a:p>
          <a:p>
            <a:pPr marL="0" lvl="0" indent="0" algn="l" rtl="0">
              <a:spcBef>
                <a:spcPts val="0"/>
              </a:spcBef>
              <a:spcAft>
                <a:spcPts val="0"/>
              </a:spcAft>
              <a:buNone/>
            </a:pPr>
            <a:r>
              <a:rPr lang="de-CH" sz="1300" b="1" u="sng">
                <a:solidFill>
                  <a:schemeClr val="lt1"/>
                </a:solidFill>
              </a:rPr>
              <a:t>Operational:</a:t>
            </a:r>
            <a:endParaRPr sz="1300" b="1" u="sng">
              <a:solidFill>
                <a:schemeClr val="lt1"/>
              </a:solidFill>
            </a:endParaRPr>
          </a:p>
          <a:p>
            <a:pPr marL="0" lvl="0" indent="0" algn="l" rtl="0">
              <a:spcBef>
                <a:spcPts val="0"/>
              </a:spcBef>
              <a:spcAft>
                <a:spcPts val="0"/>
              </a:spcAft>
              <a:buNone/>
            </a:pPr>
            <a:r>
              <a:rPr lang="de-CH" sz="1300">
                <a:solidFill>
                  <a:schemeClr val="lt1"/>
                </a:solidFill>
              </a:rPr>
              <a:t>Summer Campus Cleaning (other contract services)</a:t>
            </a:r>
            <a:endParaRPr sz="1300">
              <a:solidFill>
                <a:schemeClr val="lt1"/>
              </a:solidFill>
            </a:endParaRPr>
          </a:p>
          <a:p>
            <a:pPr marL="0" lvl="0" indent="0" algn="l" rtl="0">
              <a:spcBef>
                <a:spcPts val="0"/>
              </a:spcBef>
              <a:spcAft>
                <a:spcPts val="0"/>
              </a:spcAft>
              <a:buNone/>
            </a:pPr>
            <a:r>
              <a:rPr lang="de-CH" sz="1300">
                <a:solidFill>
                  <a:schemeClr val="lt1"/>
                </a:solidFill>
              </a:rPr>
              <a:t>Academic (gen. supplies)</a:t>
            </a:r>
            <a:endParaRPr sz="1300">
              <a:solidFill>
                <a:schemeClr val="lt1"/>
              </a:solidFill>
            </a:endParaRPr>
          </a:p>
          <a:p>
            <a:pPr marL="0" lvl="0" indent="0" algn="l" rtl="0">
              <a:spcBef>
                <a:spcPts val="0"/>
              </a:spcBef>
              <a:spcAft>
                <a:spcPts val="0"/>
              </a:spcAft>
              <a:buNone/>
            </a:pPr>
            <a:endParaRPr sz="1300">
              <a:solidFill>
                <a:schemeClr val="lt1"/>
              </a:solidFill>
            </a:endParaRPr>
          </a:p>
          <a:p>
            <a:pPr marL="0" lvl="0" indent="0" algn="l" rtl="0">
              <a:spcBef>
                <a:spcPts val="0"/>
              </a:spcBef>
              <a:spcAft>
                <a:spcPts val="0"/>
              </a:spcAft>
              <a:buNone/>
            </a:pPr>
            <a:r>
              <a:rPr lang="de-CH" sz="1300" b="1" u="sng">
                <a:solidFill>
                  <a:schemeClr val="lt1"/>
                </a:solidFill>
              </a:rPr>
              <a:t>SB9:</a:t>
            </a:r>
            <a:endParaRPr sz="1300" b="1" u="sng">
              <a:solidFill>
                <a:schemeClr val="lt1"/>
              </a:solidFill>
            </a:endParaRPr>
          </a:p>
          <a:p>
            <a:pPr marL="0" lvl="0" indent="0" algn="l" rtl="0">
              <a:spcBef>
                <a:spcPts val="0"/>
              </a:spcBef>
              <a:spcAft>
                <a:spcPts val="0"/>
              </a:spcAft>
              <a:buNone/>
            </a:pPr>
            <a:r>
              <a:rPr lang="de-CH" sz="1300">
                <a:solidFill>
                  <a:schemeClr val="lt1"/>
                </a:solidFill>
              </a:rPr>
              <a:t>Printers (supply assets)</a:t>
            </a:r>
            <a:endParaRPr sz="13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79325" y="-8050"/>
            <a:ext cx="8764800" cy="5159700"/>
          </a:xfrm>
          <a:prstGeom prst="rect">
            <a:avLst/>
          </a:prstGeom>
          <a:solidFill>
            <a:srgbClr val="BD16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txBox="1">
            <a:spLocks noGrp="1"/>
          </p:cNvSpPr>
          <p:nvPr>
            <p:ph type="ctrTitle"/>
          </p:nvPr>
        </p:nvSpPr>
        <p:spPr>
          <a:xfrm>
            <a:off x="499475" y="122450"/>
            <a:ext cx="62076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CH" sz="3600">
                <a:solidFill>
                  <a:schemeClr val="lt1"/>
                </a:solidFill>
                <a:latin typeface="Cambria"/>
                <a:ea typeface="Cambria"/>
                <a:cs typeface="Cambria"/>
                <a:sym typeface="Cambria"/>
              </a:rPr>
              <a:t>Wishlist</a:t>
            </a:r>
            <a:endParaRPr sz="3600">
              <a:solidFill>
                <a:schemeClr val="lt1"/>
              </a:solidFill>
              <a:latin typeface="Cambria"/>
              <a:ea typeface="Cambria"/>
              <a:cs typeface="Cambria"/>
              <a:sym typeface="Cambria"/>
            </a:endParaRPr>
          </a:p>
        </p:txBody>
      </p:sp>
      <p:sp>
        <p:nvSpPr>
          <p:cNvPr id="144" name="Google Shape;144;p20"/>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145" name="Google Shape;145;p20"/>
          <p:cNvPicPr preferRelativeResize="0"/>
          <p:nvPr/>
        </p:nvPicPr>
        <p:blipFill>
          <a:blip r:embed="rId3">
            <a:alphaModFix/>
          </a:blip>
          <a:stretch>
            <a:fillRect/>
          </a:stretch>
        </p:blipFill>
        <p:spPr>
          <a:xfrm>
            <a:off x="6573425" y="4672950"/>
            <a:ext cx="475650" cy="470541"/>
          </a:xfrm>
          <a:prstGeom prst="rect">
            <a:avLst/>
          </a:prstGeom>
          <a:noFill/>
          <a:ln>
            <a:noFill/>
          </a:ln>
        </p:spPr>
      </p:pic>
      <p:sp>
        <p:nvSpPr>
          <p:cNvPr id="146" name="Google Shape;146;p20"/>
          <p:cNvSpPr txBox="1"/>
          <p:nvPr/>
        </p:nvSpPr>
        <p:spPr>
          <a:xfrm>
            <a:off x="1613825" y="1022688"/>
            <a:ext cx="6553500" cy="364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sz="2500" b="1">
                <a:solidFill>
                  <a:schemeClr val="lt1"/>
                </a:solidFill>
              </a:rPr>
              <a:t>Cameras </a:t>
            </a:r>
            <a:endParaRPr sz="2500" b="1">
              <a:solidFill>
                <a:schemeClr val="lt1"/>
              </a:solidFill>
            </a:endParaRPr>
          </a:p>
          <a:p>
            <a:pPr marL="0" lvl="0" indent="0" algn="l" rtl="0">
              <a:spcBef>
                <a:spcPts val="0"/>
              </a:spcBef>
              <a:spcAft>
                <a:spcPts val="0"/>
              </a:spcAft>
              <a:buNone/>
            </a:pPr>
            <a:endParaRPr sz="2500" b="1">
              <a:solidFill>
                <a:schemeClr val="lt1"/>
              </a:solidFill>
            </a:endParaRPr>
          </a:p>
          <a:p>
            <a:pPr marL="0" lvl="0" indent="0" algn="l" rtl="0">
              <a:spcBef>
                <a:spcPts val="0"/>
              </a:spcBef>
              <a:spcAft>
                <a:spcPts val="0"/>
              </a:spcAft>
              <a:buNone/>
            </a:pPr>
            <a:r>
              <a:rPr lang="de-CH" sz="2500" b="1">
                <a:solidFill>
                  <a:schemeClr val="lt1"/>
                </a:solidFill>
              </a:rPr>
              <a:t>Chromebooks (2 per teacher)</a:t>
            </a:r>
            <a:endParaRPr sz="2500" b="1">
              <a:solidFill>
                <a:schemeClr val="lt1"/>
              </a:solidFill>
            </a:endParaRPr>
          </a:p>
          <a:p>
            <a:pPr marL="0" lvl="0" indent="0" algn="l" rtl="0">
              <a:spcBef>
                <a:spcPts val="0"/>
              </a:spcBef>
              <a:spcAft>
                <a:spcPts val="0"/>
              </a:spcAft>
              <a:buNone/>
            </a:pPr>
            <a:endParaRPr sz="2500" b="1">
              <a:solidFill>
                <a:schemeClr val="lt1"/>
              </a:solidFill>
            </a:endParaRPr>
          </a:p>
          <a:p>
            <a:pPr marL="0" lvl="0" indent="0" algn="l" rtl="0">
              <a:spcBef>
                <a:spcPts val="0"/>
              </a:spcBef>
              <a:spcAft>
                <a:spcPts val="0"/>
              </a:spcAft>
              <a:buNone/>
            </a:pPr>
            <a:r>
              <a:rPr lang="de-CH" sz="2500" b="1">
                <a:solidFill>
                  <a:schemeClr val="lt1"/>
                </a:solidFill>
              </a:rPr>
              <a:t>Esports</a:t>
            </a:r>
            <a:endParaRPr sz="2500" b="1">
              <a:solidFill>
                <a:schemeClr val="lt1"/>
              </a:solidFill>
            </a:endParaRPr>
          </a:p>
          <a:p>
            <a:pPr marL="0" lvl="0" indent="0" algn="l" rtl="0">
              <a:spcBef>
                <a:spcPts val="0"/>
              </a:spcBef>
              <a:spcAft>
                <a:spcPts val="0"/>
              </a:spcAft>
              <a:buNone/>
            </a:pPr>
            <a:endParaRPr sz="2500" b="1">
              <a:solidFill>
                <a:schemeClr val="lt1"/>
              </a:solidFill>
            </a:endParaRPr>
          </a:p>
          <a:p>
            <a:pPr marL="0" lvl="0" indent="0" algn="l" rtl="0">
              <a:spcBef>
                <a:spcPts val="0"/>
              </a:spcBef>
              <a:spcAft>
                <a:spcPts val="0"/>
              </a:spcAft>
              <a:buNone/>
            </a:pPr>
            <a:r>
              <a:rPr lang="de-CH" sz="2500" b="1">
                <a:solidFill>
                  <a:schemeClr val="lt1"/>
                </a:solidFill>
              </a:rPr>
              <a:t>2nd Security Guard</a:t>
            </a:r>
            <a:endParaRPr sz="2500" b="1">
              <a:solidFill>
                <a:schemeClr val="lt1"/>
              </a:solidFill>
            </a:endParaRPr>
          </a:p>
          <a:p>
            <a:pPr marL="0" lvl="0" indent="0" algn="l" rtl="0">
              <a:spcBef>
                <a:spcPts val="0"/>
              </a:spcBef>
              <a:spcAft>
                <a:spcPts val="0"/>
              </a:spcAft>
              <a:buNone/>
            </a:pPr>
            <a:endParaRPr sz="2500" b="1">
              <a:solidFill>
                <a:schemeClr val="lt1"/>
              </a:solidFill>
            </a:endParaRPr>
          </a:p>
          <a:p>
            <a:pPr marL="0" lvl="0" indent="0" algn="l" rtl="0">
              <a:spcBef>
                <a:spcPts val="0"/>
              </a:spcBef>
              <a:spcAft>
                <a:spcPts val="0"/>
              </a:spcAft>
              <a:buNone/>
            </a:pPr>
            <a:r>
              <a:rPr lang="de-CH" sz="2500" b="1">
                <a:solidFill>
                  <a:schemeClr val="lt1"/>
                </a:solidFill>
              </a:rPr>
              <a:t>Attendance Clerk/Truancy Officer</a:t>
            </a:r>
            <a:endParaRPr sz="2500" b="1">
              <a:solidFill>
                <a:schemeClr val="lt1"/>
              </a:solidFill>
            </a:endParaRPr>
          </a:p>
        </p:txBody>
      </p:sp>
      <p:pic>
        <p:nvPicPr>
          <p:cNvPr id="147" name="Google Shape;147;p20"/>
          <p:cNvPicPr preferRelativeResize="0"/>
          <p:nvPr/>
        </p:nvPicPr>
        <p:blipFill>
          <a:blip r:embed="rId4">
            <a:alphaModFix/>
          </a:blip>
          <a:stretch>
            <a:fillRect/>
          </a:stretch>
        </p:blipFill>
        <p:spPr>
          <a:xfrm>
            <a:off x="42650" y="0"/>
            <a:ext cx="573174" cy="573174"/>
          </a:xfrm>
          <a:prstGeom prst="rect">
            <a:avLst/>
          </a:prstGeom>
          <a:noFill/>
          <a:ln>
            <a:noFill/>
          </a:ln>
        </p:spPr>
      </p:pic>
      <p:sp>
        <p:nvSpPr>
          <p:cNvPr id="148" name="Google Shape;148;p20"/>
          <p:cNvSpPr/>
          <p:nvPr/>
        </p:nvSpPr>
        <p:spPr>
          <a:xfrm>
            <a:off x="408025" y="4883150"/>
            <a:ext cx="317700" cy="27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p:nvPr/>
        </p:nvSpPr>
        <p:spPr>
          <a:xfrm>
            <a:off x="0" y="0"/>
            <a:ext cx="2733000" cy="5143500"/>
          </a:xfrm>
          <a:prstGeom prst="rect">
            <a:avLst/>
          </a:prstGeom>
          <a:solidFill>
            <a:srgbClr val="A6A9AA"/>
          </a:solidFill>
          <a:ln w="9525" cap="flat" cmpd="sng">
            <a:solidFill>
              <a:srgbClr val="A6A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1"/>
          <p:cNvSpPr/>
          <p:nvPr/>
        </p:nvSpPr>
        <p:spPr>
          <a:xfrm>
            <a:off x="379325" y="-8050"/>
            <a:ext cx="8764800" cy="5159700"/>
          </a:xfrm>
          <a:prstGeom prst="rect">
            <a:avLst/>
          </a:prstGeom>
          <a:solidFill>
            <a:srgbClr val="BD16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txBox="1">
            <a:spLocks noGrp="1"/>
          </p:cNvSpPr>
          <p:nvPr>
            <p:ph type="ctrTitle"/>
          </p:nvPr>
        </p:nvSpPr>
        <p:spPr>
          <a:xfrm>
            <a:off x="499475" y="122450"/>
            <a:ext cx="37488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CH" sz="3600">
                <a:solidFill>
                  <a:schemeClr val="lt1"/>
                </a:solidFill>
                <a:latin typeface="Cambria"/>
                <a:ea typeface="Cambria"/>
                <a:cs typeface="Cambria"/>
                <a:sym typeface="Cambria"/>
              </a:rPr>
              <a:t>Athletics</a:t>
            </a:r>
            <a:endParaRPr sz="3600">
              <a:solidFill>
                <a:schemeClr val="lt1"/>
              </a:solidFill>
              <a:latin typeface="Cambria"/>
              <a:ea typeface="Cambria"/>
              <a:cs typeface="Cambria"/>
              <a:sym typeface="Cambria"/>
            </a:endParaRPr>
          </a:p>
        </p:txBody>
      </p:sp>
      <p:sp>
        <p:nvSpPr>
          <p:cNvPr id="156" name="Google Shape;156;p21"/>
          <p:cNvSpPr txBox="1"/>
          <p:nvPr/>
        </p:nvSpPr>
        <p:spPr>
          <a:xfrm>
            <a:off x="7049075" y="4708125"/>
            <a:ext cx="249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CH">
                <a:solidFill>
                  <a:srgbClr val="A6A9AA"/>
                </a:solidFill>
                <a:latin typeface="Cambria"/>
                <a:ea typeface="Cambria"/>
                <a:cs typeface="Cambria"/>
                <a:sym typeface="Cambria"/>
              </a:rPr>
              <a:t>Bernalillo Public Schools</a:t>
            </a:r>
            <a:endParaRPr>
              <a:solidFill>
                <a:srgbClr val="A6A9AA"/>
              </a:solidFill>
              <a:latin typeface="Cambria"/>
              <a:ea typeface="Cambria"/>
              <a:cs typeface="Cambria"/>
              <a:sym typeface="Cambria"/>
            </a:endParaRPr>
          </a:p>
        </p:txBody>
      </p:sp>
      <p:pic>
        <p:nvPicPr>
          <p:cNvPr id="157" name="Google Shape;157;p21"/>
          <p:cNvPicPr preferRelativeResize="0"/>
          <p:nvPr/>
        </p:nvPicPr>
        <p:blipFill>
          <a:blip r:embed="rId3">
            <a:alphaModFix/>
          </a:blip>
          <a:stretch>
            <a:fillRect/>
          </a:stretch>
        </p:blipFill>
        <p:spPr>
          <a:xfrm>
            <a:off x="6573425" y="4672950"/>
            <a:ext cx="475650" cy="470541"/>
          </a:xfrm>
          <a:prstGeom prst="rect">
            <a:avLst/>
          </a:prstGeom>
          <a:noFill/>
          <a:ln>
            <a:noFill/>
          </a:ln>
        </p:spPr>
      </p:pic>
      <p:pic>
        <p:nvPicPr>
          <p:cNvPr id="158" name="Google Shape;158;p21"/>
          <p:cNvPicPr preferRelativeResize="0"/>
          <p:nvPr/>
        </p:nvPicPr>
        <p:blipFill>
          <a:blip r:embed="rId4">
            <a:alphaModFix/>
          </a:blip>
          <a:stretch>
            <a:fillRect/>
          </a:stretch>
        </p:blipFill>
        <p:spPr>
          <a:xfrm>
            <a:off x="42650" y="0"/>
            <a:ext cx="573174" cy="573174"/>
          </a:xfrm>
          <a:prstGeom prst="rect">
            <a:avLst/>
          </a:prstGeom>
          <a:noFill/>
          <a:ln>
            <a:noFill/>
          </a:ln>
        </p:spPr>
      </p:pic>
      <p:sp>
        <p:nvSpPr>
          <p:cNvPr id="159" name="Google Shape;159;p21"/>
          <p:cNvSpPr txBox="1">
            <a:spLocks noGrp="1"/>
          </p:cNvSpPr>
          <p:nvPr>
            <p:ph type="ctrTitle"/>
          </p:nvPr>
        </p:nvSpPr>
        <p:spPr>
          <a:xfrm>
            <a:off x="937175" y="1136875"/>
            <a:ext cx="6111900" cy="862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de-CH" sz="3600" u="sng">
                <a:solidFill>
                  <a:srgbClr val="00FFFF"/>
                </a:solidFill>
                <a:latin typeface="Cambria"/>
                <a:ea typeface="Cambria"/>
                <a:cs typeface="Cambria"/>
                <a:sym typeface="Cambri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BMS </a:t>
            </a:r>
            <a:r>
              <a:rPr lang="de-CH" sz="3600" u="sng">
                <a:solidFill>
                  <a:srgbClr val="00FFFF"/>
                </a:solidFill>
                <a:latin typeface="Cambria"/>
                <a:ea typeface="Cambria"/>
                <a:cs typeface="Cambria"/>
                <a:sym typeface="Cambri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Athletics Rotation Schedule</a:t>
            </a:r>
            <a:endParaRPr sz="3600">
              <a:solidFill>
                <a:srgbClr val="00FFFF"/>
              </a:solidFill>
              <a:latin typeface="Cambria"/>
              <a:ea typeface="Cambria"/>
              <a:cs typeface="Cambria"/>
              <a:sym typeface="Cambria"/>
            </a:endParaRPr>
          </a:p>
        </p:txBody>
      </p:sp>
      <p:sp>
        <p:nvSpPr>
          <p:cNvPr id="160" name="Google Shape;160;p21"/>
          <p:cNvSpPr/>
          <p:nvPr/>
        </p:nvSpPr>
        <p:spPr>
          <a:xfrm>
            <a:off x="408025" y="4883150"/>
            <a:ext cx="317700" cy="2724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p:nvPr/>
        </p:nvSpPr>
        <p:spPr>
          <a:xfrm>
            <a:off x="788400" y="4883150"/>
            <a:ext cx="317700" cy="2724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txBox="1">
            <a:spLocks noGrp="1"/>
          </p:cNvSpPr>
          <p:nvPr>
            <p:ph type="ctrTitle"/>
          </p:nvPr>
        </p:nvSpPr>
        <p:spPr>
          <a:xfrm>
            <a:off x="937175" y="2265450"/>
            <a:ext cx="6111900" cy="86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CH" sz="3600" u="sng">
                <a:solidFill>
                  <a:srgbClr val="00FFFF"/>
                </a:solidFill>
                <a:latin typeface="Cambria"/>
                <a:ea typeface="Cambria"/>
                <a:cs typeface="Cambria"/>
                <a:sym typeface="Cambria"/>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BMS Student Travel Athletics</a:t>
            </a:r>
            <a:endParaRPr sz="3600">
              <a:solidFill>
                <a:srgbClr val="00FFFF"/>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3165</Words>
  <Application>Microsoft Office PowerPoint</Application>
  <PresentationFormat>On-screen Show (16:9)</PresentationFormat>
  <Paragraphs>243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Roboto</vt:lpstr>
      <vt:lpstr>Impact</vt:lpstr>
      <vt:lpstr>Cambria</vt:lpstr>
      <vt:lpstr>Arial</vt:lpstr>
      <vt:lpstr>Simple Light</vt:lpstr>
      <vt:lpstr>Bernalillo Middle School</vt:lpstr>
      <vt:lpstr>2022-2023 Data</vt:lpstr>
      <vt:lpstr>Goal/Vision</vt:lpstr>
      <vt:lpstr>Budget Plan</vt:lpstr>
      <vt:lpstr>Budget Plan</vt:lpstr>
      <vt:lpstr>Staff and Community Involvement </vt:lpstr>
      <vt:lpstr>Allocation BAR</vt:lpstr>
      <vt:lpstr>Wishlist</vt:lpstr>
      <vt:lpstr>Athletics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Bernalillo Middle School</dc:title>
  <dc:creator>Eric James</dc:creator>
  <cp:lastModifiedBy>Eric James</cp:lastModifiedBy>
  <cp:revision>1</cp:revision>
  <dcterms:modified xsi:type="dcterms:W3CDTF">2023-03-08T22:42:35Z</dcterms:modified>
</cp:coreProperties>
</file>