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h6V+b8ytMgqV9rnkm5sne/8OKY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272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404d66502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g1404d66502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0e5c55368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g20e5c55368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Budget Worksheet: 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Version 1 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Char char="●"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FTE- as indicated from Michelle Padilla, that position is already paying for one 1st grade teacher which should be paid out of operational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Char char="○"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would like to check funding codes for all teachers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Char char="○"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Goal is to use this FTE for an instructional coach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Version 2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Char char="●"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1st grade teacher is funded out of operational then instructional coach salary could come out of Title I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116ebae56d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g2116ebae56d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8" name="Google Shape;12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role of the intervention teachers is to: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○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work extensively with students to help them improve specific reading skills such as letter-naming, initial sounds, phoneme segmentation, and comprehension strategies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○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Interventionist works on math fluency and supports with academic vocabulary working in small groups on word problems and numeracy vocabulary.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○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provide high quality instruction to small groups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○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addresses the specific needs of students when regular classroom instruction is not sufficient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○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work with classroom teachers to design methods of learning that are most appropriate for the students in their class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○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consult frequently with classroom teachers on matters relating to reading instruction using the progress-monitoring assessments as a starting point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○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 interventions and write lesson plans that include strategies that will be used during the lesson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○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evaluate students and make recommendations based on assessments and observations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○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assist teachers, the instructional coach and school administrators in implementing the reading program with fidelity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○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monitor student progress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○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maintain data-based documentation of continuous monitoring of student performance and progress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○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communicates with teachers, administration, and families regarding student progress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○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collaborates with teachers, instructional coach and administration to identify best practices for individual and small groups of students both in the intervention and whole class settings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0" name="Google Shape;14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420f3fadc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2" name="Google Shape;152;g1420f3fadc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rPr lang="en-US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Currently our Social Worker has been able serve the Social Worker and the Counselor. Staff member that serves as counselor has in the past been assigned to teaching a special. With the proposal of removing counselor position: Carroll Elementary is moving towards a full inclusion focus with a trauma sensitive lens. This work will be support with this role. </a:t>
            </a:r>
            <a:endParaRPr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rPr lang="en-US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Roles and responsibilities:</a:t>
            </a:r>
            <a:endParaRPr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845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rgbClr val="222222"/>
              </a:buClr>
              <a:buSzPts val="1100"/>
              <a:buFont typeface="Times New Roman"/>
              <a:buChar char="●"/>
            </a:pPr>
            <a:r>
              <a:rPr lang="en-US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Work with students as needed with referral from parents, teachers or administrators.</a:t>
            </a:r>
            <a:endParaRPr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84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Font typeface="Times New Roman"/>
              <a:buChar char="●"/>
            </a:pPr>
            <a:r>
              <a:rPr lang="en-US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 a liaison of support between parents and teachers as needed.</a:t>
            </a:r>
            <a:endParaRPr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84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Font typeface="Times New Roman"/>
              <a:buChar char="●"/>
            </a:pPr>
            <a:r>
              <a:rPr lang="en-US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Continue building capacity with school staff with trauma sensitivity strategies to support students ; attending professional development and then providing PD's to staff. </a:t>
            </a:r>
            <a:endParaRPr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84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Font typeface="Times New Roman"/>
              <a:buChar char="●"/>
            </a:pPr>
            <a:r>
              <a:rPr lang="en-US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Providing PD's to staff; topics that are based on experiences thus far in this school year; attention seeking vs "connection"seeking support within the classroom, what is shaming?, punitive and fear based strategies ( not effective but this approach is.....) </a:t>
            </a:r>
            <a:endParaRPr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84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Font typeface="Times New Roman"/>
              <a:buChar char="●"/>
            </a:pPr>
            <a:r>
              <a:rPr lang="en-US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Before School Program: Kindness Club </a:t>
            </a:r>
            <a:endParaRPr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84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Font typeface="Times New Roman"/>
              <a:buChar char="●"/>
            </a:pPr>
            <a:r>
              <a:rPr lang="en-US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Lunch Bunch for each grade </a:t>
            </a:r>
            <a:endParaRPr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84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Font typeface="Times New Roman"/>
              <a:buChar char="●"/>
            </a:pPr>
            <a:r>
              <a:rPr lang="en-US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Supporting staff with making all classrooms inclusive, all students belong in class!</a:t>
            </a:r>
            <a:endParaRPr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84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Font typeface="Times New Roman"/>
              <a:buChar char="●"/>
            </a:pPr>
            <a:r>
              <a:rPr lang="en-US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my clinical skills to be a SAT coordinator for behavior , to teach and support both students and school staff. I can educate staff and build capacity on differences between what could possibly be classroom management interventions  vs Tier 3 support.</a:t>
            </a:r>
            <a:endParaRPr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None/>
            </a:pPr>
            <a:endParaRPr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Parenting group will be used as a platform to discuss topics that could be related to community resources, punitive punishment, managing a schedule, self care, etc </a:t>
            </a:r>
            <a:endParaRPr sz="10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42cb720f3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3" name="Google Shape;163;g142cb720f3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Currently Carroll has two specials teachers and two educational assistants who are in roles of specials teachers. We would like to provide a consistency and quality with lesson planning and collaboration for our specials provided for students throughout the school year. We currently have our music teacher as a .6 we would like to have her as a a full FTE and build a specials team working with students to enhance skills throughout the school year.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Historically this .4 has been supplemented with the counselor teaching a special on self help skills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** Show Carroll Specials Schedule**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21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Char char="★"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Music concepts build on each other so students will be able to achieve higher goals as well as advance in an instrument before 3rd grade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21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Char char="★"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 and students can build an even better rapport with each other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21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Char char="★"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Consistency and routine to engage students and promote improved memory skills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21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Char char="★"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Equitable exposure to other Fine Arts and Specials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21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Char char="★"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in-depth music theory knowledge and aural skills training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21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Char char="★"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exposure to a variety of instruments 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21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Char char="★"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opportunities for students to build teamwork skills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21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Char char="★"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Quality instruction that guides disciplined study habits across the curriculum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21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Char char="★"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Rigorous literacy strategies that enhance language development cross-curricularly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21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Char char="★"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Incorporating movement, body percussion, rhythm, voice and especially learning an instrument aids in strengthening hand eye coordination and Increases mental processing and problem solving skills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21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Char char="★"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Music helps grow students’ self esteem and builds confidence when presenting or performing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000">
              <a:solidFill>
                <a:srgbClr val="59595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Suggestions: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Counselor Salary used to support .4 Music Teacher (currently .6 that we share with Placitas)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bg>
      <p:bgPr>
        <a:solidFill>
          <a:schemeClr val="dk2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9"/>
          <p:cNvSpPr txBox="1"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400"/>
              <a:buFont typeface="Impact"/>
              <a:buNone/>
              <a:defRPr sz="84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9"/>
          <p:cNvSpPr txBox="1"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 i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19"/>
          <p:cNvSpPr txBox="1">
            <a:spLocks noGrp="1"/>
          </p:cNvSpPr>
          <p:nvPr>
            <p:ph type="dt" idx="10"/>
          </p:nvPr>
        </p:nvSpPr>
        <p:spPr>
          <a:xfrm>
            <a:off x="3236546" y="6375679"/>
            <a:ext cx="1493947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9"/>
          <p:cNvSpPr txBox="1">
            <a:spLocks noGrp="1"/>
          </p:cNvSpPr>
          <p:nvPr>
            <p:ph type="ftr" idx="11"/>
          </p:nvPr>
        </p:nvSpPr>
        <p:spPr>
          <a:xfrm>
            <a:off x="5279064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9"/>
          <p:cNvSpPr txBox="1">
            <a:spLocks noGrp="1"/>
          </p:cNvSpPr>
          <p:nvPr>
            <p:ph type="sldNum" idx="12"/>
          </p:nvPr>
        </p:nvSpPr>
        <p:spPr>
          <a:xfrm>
            <a:off x="9942434" y="6375679"/>
            <a:ext cx="1487566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9" name="Google Shape;19;p19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20" name="Google Shape;20;p19" title="left scallop shape"/>
            <p:cNvSpPr/>
            <p:nvPr/>
          </p:nvSpPr>
          <p:spPr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l" t="t" r="r" b="b"/>
              <a:pathLst>
                <a:path w="1773" h="4320" extrusionOk="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</p:sp>
        <p:sp>
          <p:nvSpPr>
            <p:cNvPr id="21" name="Google Shape;21;p19" title="left scallop inline"/>
            <p:cNvSpPr/>
            <p:nvPr/>
          </p:nvSpPr>
          <p:spPr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l" t="t" r="r" b="b"/>
              <a:pathLst>
                <a:path w="1037" h="4320" extrusionOk="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6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body" idx="1"/>
          </p:nvPr>
        </p:nvSpPr>
        <p:spPr>
          <a:xfrm rot="5400000">
            <a:off x="4544043" y="-1006365"/>
            <a:ext cx="3593591" cy="10178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dt" idx="10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ftr" idx="11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6"/>
          <p:cNvSpPr txBox="1">
            <a:spLocks noGrp="1"/>
          </p:cNvSpPr>
          <p:nvPr>
            <p:ph type="sldNum" idx="12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7"/>
          <p:cNvSpPr txBox="1">
            <a:spLocks noGrp="1"/>
          </p:cNvSpPr>
          <p:nvPr>
            <p:ph type="title"/>
          </p:nvPr>
        </p:nvSpPr>
        <p:spPr>
          <a:xfrm rot="5400000">
            <a:off x="8012185" y="2436522"/>
            <a:ext cx="5600404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7"/>
          <p:cNvSpPr txBox="1">
            <a:spLocks noGrp="1"/>
          </p:cNvSpPr>
          <p:nvPr>
            <p:ph type="body" idx="1"/>
          </p:nvPr>
        </p:nvSpPr>
        <p:spPr>
          <a:xfrm rot="5400000">
            <a:off x="2653390" y="-1013705"/>
            <a:ext cx="5600405" cy="8392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27"/>
          <p:cNvSpPr txBox="1">
            <a:spLocks noGrp="1"/>
          </p:cNvSpPr>
          <p:nvPr>
            <p:ph type="dt" idx="10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7"/>
          <p:cNvSpPr txBox="1">
            <a:spLocks noGrp="1"/>
          </p:cNvSpPr>
          <p:nvPr>
            <p:ph type="ftr" idx="11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7"/>
          <p:cNvSpPr txBox="1">
            <a:spLocks noGrp="1"/>
          </p:cNvSpPr>
          <p:nvPr>
            <p:ph type="sldNum" idx="12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8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dt" idx="10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ftr" idx="11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sldNum" idx="12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solidFill>
          <a:schemeClr val="accent1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 title="scalloped circle"/>
          <p:cNvSpPr/>
          <p:nvPr/>
        </p:nvSpPr>
        <p:spPr>
          <a:xfrm>
            <a:off x="3557016" y="630936"/>
            <a:ext cx="5235575" cy="5229225"/>
          </a:xfrm>
          <a:custGeom>
            <a:avLst/>
            <a:gdLst/>
            <a:ahLst/>
            <a:cxnLst/>
            <a:rect l="l" t="t" r="r" b="b"/>
            <a:pathLst>
              <a:path w="3298" h="3294" extrusionOk="0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30" name="Google Shape;30;p17"/>
          <p:cNvSpPr txBox="1"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0"/>
              <a:buFont typeface="Impact"/>
              <a:buNone/>
              <a:defRPr sz="10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 i="0" cap="none">
                <a:solidFill>
                  <a:schemeClr val="dk2"/>
                </a:solidFill>
              </a:defRPr>
            </a:lvl1pPr>
            <a:lvl2pPr lvl="1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dt" idx="10"/>
          </p:nvPr>
        </p:nvSpPr>
        <p:spPr>
          <a:xfrm>
            <a:off x="1078523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4406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7"/>
          <p:cNvSpPr txBox="1">
            <a:spLocks noGrp="1"/>
          </p:cNvSpPr>
          <p:nvPr>
            <p:ph type="ftr" idx="11"/>
          </p:nvPr>
        </p:nvSpPr>
        <p:spPr>
          <a:xfrm>
            <a:off x="4180332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4406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7"/>
          <p:cNvSpPr txBox="1">
            <a:spLocks noGrp="1"/>
          </p:cNvSpPr>
          <p:nvPr>
            <p:ph type="sldNum" idx="12"/>
          </p:nvPr>
        </p:nvSpPr>
        <p:spPr>
          <a:xfrm>
            <a:off x="9067218" y="6375679"/>
            <a:ext cx="2329723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4406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4406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4406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4406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4406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4406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4406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4406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4406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5" name="Google Shape;35;p1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0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body" idx="1"/>
          </p:nvPr>
        </p:nvSpPr>
        <p:spPr>
          <a:xfrm>
            <a:off x="1257300" y="2286000"/>
            <a:ext cx="4800600" cy="36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body" idx="2"/>
          </p:nvPr>
        </p:nvSpPr>
        <p:spPr>
          <a:xfrm>
            <a:off x="6647796" y="2286000"/>
            <a:ext cx="4800600" cy="36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dt" idx="10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ftr" idx="11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sldNum" idx="12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1"/>
          <p:cNvSpPr txBox="1"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sz="19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body" idx="2"/>
          </p:nvPr>
        </p:nvSpPr>
        <p:spPr>
          <a:xfrm>
            <a:off x="1257300" y="2909102"/>
            <a:ext cx="4800600" cy="2996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body" idx="3"/>
          </p:nvPr>
        </p:nvSpPr>
        <p:spPr>
          <a:xfrm>
            <a:off x="6633864" y="2199633"/>
            <a:ext cx="4800600" cy="632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sz="19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body" idx="4"/>
          </p:nvPr>
        </p:nvSpPr>
        <p:spPr>
          <a:xfrm>
            <a:off x="6633864" y="2909102"/>
            <a:ext cx="4800600" cy="2996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21"/>
          <p:cNvSpPr txBox="1">
            <a:spLocks noGrp="1"/>
          </p:cNvSpPr>
          <p:nvPr>
            <p:ph type="dt" idx="10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1"/>
          <p:cNvSpPr txBox="1">
            <a:spLocks noGrp="1"/>
          </p:cNvSpPr>
          <p:nvPr>
            <p:ph type="ftr" idx="11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sldNum" idx="12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2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2"/>
          <p:cNvSpPr txBox="1">
            <a:spLocks noGrp="1"/>
          </p:cNvSpPr>
          <p:nvPr>
            <p:ph type="dt" idx="10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2"/>
          <p:cNvSpPr txBox="1">
            <a:spLocks noGrp="1"/>
          </p:cNvSpPr>
          <p:nvPr>
            <p:ph type="ftr" idx="11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sldNum" idx="12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3"/>
          <p:cNvSpPr txBox="1">
            <a:spLocks noGrp="1"/>
          </p:cNvSpPr>
          <p:nvPr>
            <p:ph type="dt" idx="10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3"/>
          <p:cNvSpPr txBox="1">
            <a:spLocks noGrp="1"/>
          </p:cNvSpPr>
          <p:nvPr>
            <p:ph type="ftr" idx="11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sldNum" idx="12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 title="right scallop background shape"/>
          <p:cNvSpPr/>
          <p:nvPr/>
        </p:nvSpPr>
        <p:spPr>
          <a:xfrm>
            <a:off x="7389812" y="0"/>
            <a:ext cx="4802188" cy="6858000"/>
          </a:xfrm>
          <a:custGeom>
            <a:avLst/>
            <a:gdLst/>
            <a:ahLst/>
            <a:cxnLst/>
            <a:rect l="l" t="t" r="r" b="b"/>
            <a:pathLst>
              <a:path w="3025" h="4320" extrusionOk="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63" name="Google Shape;63;p24"/>
          <p:cNvSpPr txBox="1"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Arial"/>
              <a:buNone/>
              <a:defRPr sz="1900" b="1" i="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4"/>
          <p:cNvSpPr txBox="1">
            <a:spLocks noGrp="1"/>
          </p:cNvSpPr>
          <p:nvPr>
            <p:ph type="body" idx="1"/>
          </p:nvPr>
        </p:nvSpPr>
        <p:spPr>
          <a:xfrm>
            <a:off x="765051" y="920377"/>
            <a:ext cx="6158418" cy="498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800"/>
              <a:buChar char="–"/>
              <a:defRPr sz="2800"/>
            </a:lvl2pPr>
            <a:lvl3pPr marL="1371600" lvl="2" indent="-381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  <a:defRPr sz="2400"/>
            </a:lvl3pPr>
            <a:lvl4pPr marL="1828800" lvl="3" indent="-355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4pPr>
            <a:lvl5pPr marL="2286000" lvl="4" indent="-355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  <a:defRPr sz="2000"/>
            </a:lvl5pPr>
            <a:lvl6pPr marL="2743200" lvl="5" indent="-355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6pPr>
            <a:lvl7pPr marL="3200400" lvl="6" indent="-355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  <a:defRPr sz="2000"/>
            </a:lvl7pPr>
            <a:lvl8pPr marL="3657600" lvl="7" indent="-355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8pPr>
            <a:lvl9pPr marL="4114800" lvl="8" indent="-355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24"/>
          <p:cNvSpPr txBox="1">
            <a:spLocks noGrp="1"/>
          </p:cNvSpPr>
          <p:nvPr>
            <p:ph type="body" idx="2"/>
          </p:nvPr>
        </p:nvSpPr>
        <p:spPr>
          <a:xfrm>
            <a:off x="8337885" y="1741336"/>
            <a:ext cx="3092115" cy="4164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dt" idx="10"/>
          </p:nvPr>
        </p:nvSpPr>
        <p:spPr>
          <a:xfrm>
            <a:off x="765051" y="6375679"/>
            <a:ext cx="1233355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ftr" idx="11"/>
          </p:nvPr>
        </p:nvSpPr>
        <p:spPr>
          <a:xfrm>
            <a:off x="2103620" y="6375679"/>
            <a:ext cx="348217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sldNum" idx="12"/>
          </p:nvPr>
        </p:nvSpPr>
        <p:spPr>
          <a:xfrm>
            <a:off x="5691014" y="6375679"/>
            <a:ext cx="1232456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24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5"/>
          <p:cNvSpPr>
            <a:spLocks noGrp="1"/>
          </p:cNvSpPr>
          <p:nvPr>
            <p:ph type="pic" idx="2"/>
          </p:nvPr>
        </p:nvSpPr>
        <p:spPr>
          <a:xfrm>
            <a:off x="283464" y="0"/>
            <a:ext cx="7355585" cy="6857999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25" title="right scallop background shape"/>
          <p:cNvSpPr/>
          <p:nvPr/>
        </p:nvSpPr>
        <p:spPr>
          <a:xfrm>
            <a:off x="7389812" y="0"/>
            <a:ext cx="4802188" cy="6858000"/>
          </a:xfrm>
          <a:custGeom>
            <a:avLst/>
            <a:gdLst/>
            <a:ahLst/>
            <a:cxnLst/>
            <a:rect l="l" t="t" r="r" b="b"/>
            <a:pathLst>
              <a:path w="3025" h="4320" extrusionOk="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73" name="Google Shape;73;p25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25"/>
          <p:cNvSpPr txBox="1"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Arial"/>
              <a:buNone/>
              <a:defRPr sz="19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body" idx="1"/>
          </p:nvPr>
        </p:nvSpPr>
        <p:spPr>
          <a:xfrm>
            <a:off x="8337883" y="1741336"/>
            <a:ext cx="3092117" cy="4164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dt" idx="10"/>
          </p:nvPr>
        </p:nvSpPr>
        <p:spPr>
          <a:xfrm>
            <a:off x="765950" y="6375679"/>
            <a:ext cx="1232456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ftr" idx="11"/>
          </p:nvPr>
        </p:nvSpPr>
        <p:spPr>
          <a:xfrm>
            <a:off x="2103621" y="6375679"/>
            <a:ext cx="3482178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5"/>
          <p:cNvSpPr txBox="1">
            <a:spLocks noGrp="1"/>
          </p:cNvSpPr>
          <p:nvPr>
            <p:ph type="sldNum" idx="12"/>
          </p:nvPr>
        </p:nvSpPr>
        <p:spPr>
          <a:xfrm>
            <a:off x="5687568" y="6375679"/>
            <a:ext cx="123444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  <a:defRPr sz="51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6"/>
          <p:cNvSpPr txBox="1"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6"/>
          <p:cNvSpPr txBox="1">
            <a:spLocks noGrp="1"/>
          </p:cNvSpPr>
          <p:nvPr>
            <p:ph type="dt" idx="10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6"/>
          <p:cNvSpPr txBox="1">
            <a:spLocks noGrp="1"/>
          </p:cNvSpPr>
          <p:nvPr>
            <p:ph type="ftr" idx="11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6"/>
          <p:cNvSpPr txBox="1">
            <a:spLocks noGrp="1"/>
          </p:cNvSpPr>
          <p:nvPr>
            <p:ph type="sldNum" idx="12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16" title="Left scallop edge"/>
          <p:cNvSpPr/>
          <p:nvPr/>
        </p:nvSpPr>
        <p:spPr>
          <a:xfrm>
            <a:off x="0" y="0"/>
            <a:ext cx="885825" cy="6858000"/>
          </a:xfrm>
          <a:custGeom>
            <a:avLst/>
            <a:gdLst/>
            <a:ahLst/>
            <a:cxnLst/>
            <a:rect l="l" t="t" r="r" b="b"/>
            <a:pathLst>
              <a:path w="558" h="4320" extrusionOk="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12" name="Google Shape;12;p16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u/0/d/1glvMky3KXC1PV8GTdF9XyF_J_jObg39vpreapU115Ko/edi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docs.google.com/spreadsheets/u/0/d/1xL3ExYJusf3lvsWXURft-7xPTzcg0H1X/edi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u/0/d/1mXPGinL2uJ3CJsPwX9dz2roN7OX7TDQFluDfMP_USAo/edi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hyperlink" Target="https://docs.google.com/spreadsheets/u/0/d/1qnGK-sCyss7SgnBcoVjdj1_SnGlfaqhPBJVvKnqHpkY/edit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google.com/spreadsheets/u/0/d/1o66jgxr5iSl1SDHMft5cfOcTzV4Bn0nMSVPCEW_j2AE/edit" TargetMode="External"/><Relationship Id="rId3" Type="http://schemas.openxmlformats.org/officeDocument/2006/relationships/hyperlink" Target="https://docs.google.com/document/u/0/d/18zVQ0gD6aJjaZ5l4NNRcr6Rf04JIDTNbd92sdRzppCA/edit" TargetMode="External"/><Relationship Id="rId7" Type="http://schemas.openxmlformats.org/officeDocument/2006/relationships/hyperlink" Target="https://docs.google.com/document/u/0/d/1gFresU90N-FTO9D37JtG2x7v9YhOUl-DdX3e5uk-qJI/edit" TargetMode="External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ve.google.com/open?id=15s2sNRuognlOI2FwgC9_btRKvjwVrXWR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s://drive.google.com/open?id=1GnYIetT_Yt9ABElGf-wrFezlUqW0Pm5F" TargetMode="External"/><Relationship Id="rId10" Type="http://schemas.openxmlformats.org/officeDocument/2006/relationships/image" Target="../media/image9.png"/><Relationship Id="rId4" Type="http://schemas.openxmlformats.org/officeDocument/2006/relationships/hyperlink" Target="https://drive.google.com/open?id=1-jNKATCvAmFBXfhMCDivjtcpAZDJme7f" TargetMode="External"/><Relationship Id="rId9" Type="http://schemas.openxmlformats.org/officeDocument/2006/relationships/hyperlink" Target="https://docs.google.com/spreadsheets/u/0/d/1tSveVirdlq8aHtBMDy7SttfNY5osPHURmbQaiu_dABA/edi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vBREK47KzZuAW5_PsJ4wg8Jbp-EiOWNixPn7d615-FA/edit?usp=sharin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BD4EB"/>
            </a:gs>
            <a:gs pos="100000">
              <a:srgbClr val="9180B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404d665020_0_0"/>
          <p:cNvSpPr txBox="1">
            <a:spLocks noGrp="1"/>
          </p:cNvSpPr>
          <p:nvPr>
            <p:ph type="body" idx="1"/>
          </p:nvPr>
        </p:nvSpPr>
        <p:spPr>
          <a:xfrm>
            <a:off x="3450125" y="5237275"/>
            <a:ext cx="70176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6" name="Google Shape;96;g1404d665020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298693">
            <a:off x="3129837" y="2717277"/>
            <a:ext cx="1438951" cy="1423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1404d665020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4">
            <a:off x="5001899" y="2547937"/>
            <a:ext cx="3134164" cy="1762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1404d665020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237335">
            <a:off x="8906925" y="2717277"/>
            <a:ext cx="1438951" cy="142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1404d665020_0_0"/>
          <p:cNvPicPr preferRelativeResize="0"/>
          <p:nvPr/>
        </p:nvPicPr>
        <p:blipFill rotWithShape="1">
          <a:blip r:embed="rId5">
            <a:alphaModFix/>
          </a:blip>
          <a:srcRect b="7140"/>
          <a:stretch/>
        </p:blipFill>
        <p:spPr>
          <a:xfrm rot="4">
            <a:off x="-353441" y="1308145"/>
            <a:ext cx="2788583" cy="4000061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g1404d665020_0_0"/>
          <p:cNvSpPr txBox="1"/>
          <p:nvPr/>
        </p:nvSpPr>
        <p:spPr>
          <a:xfrm>
            <a:off x="4236275" y="5531575"/>
            <a:ext cx="5445300" cy="5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/>
              <a:t> </a:t>
            </a:r>
            <a:r>
              <a:rPr lang="en-US" sz="2200" b="1" i="1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Once</a:t>
            </a:r>
            <a:r>
              <a:rPr lang="en-US" sz="2200" b="1" i="1">
                <a:solidFill>
                  <a:srgbClr val="99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200" b="1" i="1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 </a:t>
            </a:r>
            <a:r>
              <a:rPr lang="en-US" sz="2200" b="1" i="1">
                <a:solidFill>
                  <a:srgbClr val="3D85C6"/>
                </a:solidFill>
                <a:latin typeface="Comic Sans MS"/>
                <a:ea typeface="Comic Sans MS"/>
                <a:cs typeface="Comic Sans MS"/>
                <a:sym typeface="Comic Sans MS"/>
              </a:rPr>
              <a:t>Coyote!</a:t>
            </a:r>
            <a:r>
              <a:rPr lang="en-US" sz="2200" b="1" i="1">
                <a:solidFill>
                  <a:srgbClr val="99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200" b="1" i="1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Forever a</a:t>
            </a:r>
            <a:r>
              <a:rPr lang="en-US" sz="2200" b="1" i="1">
                <a:solidFill>
                  <a:srgbClr val="99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200" b="1" i="1">
                <a:solidFill>
                  <a:srgbClr val="CC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Spartan!</a:t>
            </a:r>
            <a:endParaRPr sz="2500"/>
          </a:p>
        </p:txBody>
      </p:sp>
      <p:pic>
        <p:nvPicPr>
          <p:cNvPr id="101" name="Google Shape;101;g1404d665020_0_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87529" y="246000"/>
            <a:ext cx="7962900" cy="75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1404d665020_0_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897229" y="1341513"/>
            <a:ext cx="5343525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BD4EB"/>
            </a:gs>
            <a:gs pos="100000">
              <a:srgbClr val="9180BB"/>
            </a:gs>
          </a:gsLst>
          <a:lin ang="5400012" scaled="0"/>
        </a:gra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0e5c553684_0_5"/>
          <p:cNvSpPr txBox="1">
            <a:spLocks noGrp="1"/>
          </p:cNvSpPr>
          <p:nvPr>
            <p:ph type="body" idx="1"/>
          </p:nvPr>
        </p:nvSpPr>
        <p:spPr>
          <a:xfrm>
            <a:off x="1006803" y="1755851"/>
            <a:ext cx="10178400" cy="35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ctr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108" name="Google Shape;108;g20e5c553684_0_5"/>
          <p:cNvSpPr txBox="1"/>
          <p:nvPr/>
        </p:nvSpPr>
        <p:spPr>
          <a:xfrm>
            <a:off x="1257300" y="1127950"/>
            <a:ext cx="9135600" cy="594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★"/>
            </a:pPr>
            <a:r>
              <a:rPr lang="en-US" sz="2200" b="1">
                <a:latin typeface="Times New Roman"/>
                <a:ea typeface="Times New Roman"/>
                <a:cs typeface="Times New Roman"/>
                <a:sym typeface="Times New Roman"/>
              </a:rPr>
              <a:t>Master Calendar:</a:t>
            </a:r>
            <a:endParaRPr sz="2200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imes New Roman"/>
                <a:ea typeface="Times New Roman"/>
                <a:cs typeface="Times New Roman"/>
                <a:sym typeface="Times New Roman"/>
              </a:rPr>
              <a:t>Changes include an extended specials time on Wednesday. This will allow for a PLC once a week for 90 minutes. 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W.D. Carroll- Master Schedule 23-24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★"/>
            </a:pPr>
            <a:r>
              <a:rPr lang="en-US" sz="2200" b="1">
                <a:latin typeface="Times New Roman"/>
                <a:ea typeface="Times New Roman"/>
                <a:cs typeface="Times New Roman"/>
                <a:sym typeface="Times New Roman"/>
              </a:rPr>
              <a:t>Budget:</a:t>
            </a:r>
            <a:endParaRPr sz="2200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u="sng">
                <a:latin typeface="Times New Roman"/>
                <a:ea typeface="Times New Roman"/>
                <a:cs typeface="Times New Roman"/>
                <a:sym typeface="Times New Roman"/>
              </a:rPr>
              <a:t>Version 1 </a:t>
            </a:r>
            <a:endParaRPr sz="2200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imes New Roman"/>
                <a:ea typeface="Times New Roman"/>
                <a:cs typeface="Times New Roman"/>
                <a:sym typeface="Times New Roman"/>
              </a:rPr>
              <a:t>(Clarifying question on Title I Salary)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imes New Roman"/>
                <a:ea typeface="Times New Roman"/>
                <a:cs typeface="Times New Roman"/>
                <a:sym typeface="Times New Roman"/>
              </a:rPr>
              <a:t>Both budgets include an additional FTE for Kinder FTE.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u="sng">
                <a:latin typeface="Times New Roman"/>
                <a:ea typeface="Times New Roman"/>
                <a:cs typeface="Times New Roman"/>
                <a:sym typeface="Times New Roman"/>
              </a:rPr>
              <a:t>Version 2</a:t>
            </a:r>
            <a:endParaRPr sz="2200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imes New Roman"/>
                <a:ea typeface="Times New Roman"/>
                <a:cs typeface="Times New Roman"/>
                <a:sym typeface="Times New Roman"/>
              </a:rPr>
              <a:t>Allows more funds for our team to continue professional development 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imes New Roman"/>
                <a:ea typeface="Times New Roman"/>
                <a:cs typeface="Times New Roman"/>
                <a:sym typeface="Times New Roman"/>
              </a:rPr>
              <a:t>Stipend for Instructional Coach 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Carroll FY24 Budget Worksheet.xlsx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9" name="Google Shape;109;g20e5c553684_0_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1357398" flipH="1">
            <a:off x="-23475" y="272913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0e5c553684_0_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1357398" flipH="1">
            <a:off x="-23475" y="1711188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0e5c553684_0_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1357398" flipH="1">
            <a:off x="-23475" y="2982550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0e5c553684_0_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1357398" flipH="1">
            <a:off x="-23475" y="4400213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0e5c553684_0_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1357398" flipH="1">
            <a:off x="-23475" y="5758113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0e5c553684_0_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074634" y="200075"/>
            <a:ext cx="6696075" cy="75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BD4EB"/>
            </a:gs>
            <a:gs pos="100000">
              <a:srgbClr val="9180BB"/>
            </a:gs>
          </a:gsLst>
          <a:lin ang="5400012" scaled="0"/>
        </a:gra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116ebae56d_1_12"/>
          <p:cNvSpPr txBox="1">
            <a:spLocks noGrp="1"/>
          </p:cNvSpPr>
          <p:nvPr>
            <p:ph type="body" idx="1"/>
          </p:nvPr>
        </p:nvSpPr>
        <p:spPr>
          <a:xfrm>
            <a:off x="1257300" y="1046850"/>
            <a:ext cx="10359000" cy="54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 sz="2600">
              <a:solidFill>
                <a:srgbClr val="222222"/>
              </a:solidFill>
            </a:endParaRPr>
          </a:p>
          <a:p>
            <a:pPr marL="457200" lvl="0" indent="-3937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rgbClr val="222222"/>
              </a:buClr>
              <a:buSzPts val="2600"/>
              <a:buFont typeface="Times New Roman"/>
              <a:buChar char="★"/>
            </a:pPr>
            <a:r>
              <a:rPr lang="en-US" sz="260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Based on Winter PTC survey with La Escuelita Families we have </a:t>
            </a:r>
            <a:r>
              <a:rPr lang="en-US" sz="2600" b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73</a:t>
            </a:r>
            <a:r>
              <a:rPr lang="en-US" sz="260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Families that indicated they will be registering for Carroll Elementary for SY 23-24</a:t>
            </a:r>
            <a:endParaRPr sz="260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937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600"/>
              <a:buFont typeface="Times New Roman"/>
              <a:buChar char="○"/>
            </a:pPr>
            <a:r>
              <a:rPr lang="en-US" sz="2600" u="sng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is 23 more than we anticipated last Spring.</a:t>
            </a:r>
            <a:endParaRPr sz="2600" u="sng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None/>
            </a:pPr>
            <a:endParaRPr sz="2600" u="sng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937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rgbClr val="222222"/>
              </a:buClr>
              <a:buSzPts val="2600"/>
              <a:buFont typeface="Times New Roman"/>
              <a:buChar char="★"/>
            </a:pPr>
            <a:r>
              <a:rPr lang="en-US" sz="260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Anticipated Students Transitioning with IEP’s to Carroll from Head Starts and La Escuelita = (17) Students</a:t>
            </a:r>
            <a:endParaRPr sz="260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937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600"/>
              <a:buFont typeface="Times New Roman"/>
              <a:buChar char="○"/>
            </a:pPr>
            <a:r>
              <a:rPr lang="en-US" sz="26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Incoming Carroll Kinder 2023-2024</a:t>
            </a:r>
            <a:endParaRPr sz="260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600"/>
              <a:buFont typeface="Times New Roman"/>
              <a:buChar char="★"/>
            </a:pPr>
            <a:r>
              <a:rPr lang="en-US" sz="260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Current Classroom Numbers include:</a:t>
            </a:r>
            <a:endParaRPr sz="260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937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600"/>
              <a:buFont typeface="Times New Roman"/>
              <a:buChar char="○"/>
            </a:pPr>
            <a:r>
              <a:rPr lang="en-US" sz="26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Carroll Enrollment 2022-2023</a:t>
            </a:r>
            <a:endParaRPr sz="260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 sz="260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 sz="2600">
              <a:solidFill>
                <a:srgbClr val="222222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  <p:pic>
        <p:nvPicPr>
          <p:cNvPr id="120" name="Google Shape;120;g2116ebae56d_1_1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1357398" flipH="1">
            <a:off x="-23475" y="272913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116ebae56d_1_1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1357398" flipH="1">
            <a:off x="-23475" y="1711188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2116ebae56d_1_1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1357398" flipH="1">
            <a:off x="-23475" y="2982550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g2116ebae56d_1_1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1357398" flipH="1">
            <a:off x="-23475" y="4400213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2116ebae56d_1_1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1357398" flipH="1">
            <a:off x="-23475" y="5758113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2116ebae56d_1_1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860350" y="322750"/>
            <a:ext cx="6049700" cy="60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BD4EB"/>
            </a:gs>
            <a:gs pos="100000">
              <a:srgbClr val="9180BB"/>
            </a:gs>
          </a:gsLst>
          <a:lin ang="5400012" scaled="0"/>
        </a:gra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"/>
          <p:cNvSpPr txBox="1">
            <a:spLocks noGrp="1"/>
          </p:cNvSpPr>
          <p:nvPr>
            <p:ph type="body" idx="1"/>
          </p:nvPr>
        </p:nvSpPr>
        <p:spPr>
          <a:xfrm>
            <a:off x="1128600" y="1088100"/>
            <a:ext cx="10028100" cy="468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852"/>
              <a:buNone/>
            </a:pPr>
            <a:endParaRPr sz="2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★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position will double as an interventionist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★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Instructional Coach Stipend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Carroll Instructional Coach: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★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Wall/ Student “ID Card”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○"/>
            </a:pPr>
            <a:r>
              <a:rPr lang="en-US" sz="24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Data Wall Cards.pdf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○"/>
            </a:pPr>
            <a:r>
              <a:rPr lang="en-US" sz="24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Datawall1.jpg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○"/>
            </a:pPr>
            <a:r>
              <a:rPr lang="en-US" sz="24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/>
              </a:rPr>
              <a:t>datawall2.jpg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★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Copy of coaching notes MOY check up </a:t>
            </a:r>
            <a:r>
              <a:rPr lang="en-US" sz="24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7"/>
              </a:rPr>
              <a:t>MOY Meeting Recap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★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Plan for check up with teachers (Meet with teachers in 30 minute sessions to review iStation and 90 day target.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★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Instructional Coach and admin will meet with each teacher every 6-8 weeks to look at classroom data in alignment with 90 day plan 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○"/>
            </a:pPr>
            <a:r>
              <a:rPr lang="en-US" sz="24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8"/>
              </a:rPr>
              <a:t>iStation Reading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○"/>
            </a:pPr>
            <a:r>
              <a:rPr lang="en-US" sz="24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9"/>
              </a:rPr>
              <a:t>iStation Math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27000" lvl="0" indent="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550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550"/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27000" lvl="0" indent="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550"/>
              <a:buNone/>
            </a:pPr>
            <a:endParaRPr sz="2400"/>
          </a:p>
        </p:txBody>
      </p:sp>
      <p:pic>
        <p:nvPicPr>
          <p:cNvPr id="131" name="Google Shape;131;p3"/>
          <p:cNvPicPr preferRelativeResize="0"/>
          <p:nvPr/>
        </p:nvPicPr>
        <p:blipFill rotWithShape="1">
          <a:blip r:embed="rId10">
            <a:alphaModFix/>
          </a:blip>
          <a:srcRect l="-133990" t="-38078" r="133990" b="75939"/>
          <a:stretch/>
        </p:blipFill>
        <p:spPr>
          <a:xfrm rot="-537740">
            <a:off x="6010260" y="2150693"/>
            <a:ext cx="756185" cy="459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 rot="-1357398" flipH="1">
            <a:off x="-23475" y="272913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 rot="-1357398" flipH="1">
            <a:off x="-23475" y="1711188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 rot="-1357398" flipH="1">
            <a:off x="-23475" y="2982550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 rot="-1357398" flipH="1">
            <a:off x="-23475" y="4400213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 rot="-1357398" flipH="1">
            <a:off x="-23475" y="5758113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3626109" y="135525"/>
            <a:ext cx="5524500" cy="83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BD4EB"/>
            </a:gs>
            <a:gs pos="100000">
              <a:srgbClr val="9180BB"/>
            </a:gs>
          </a:gsLst>
          <a:lin ang="5400012" scaled="0"/>
        </a:gra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"/>
          <p:cNvSpPr txBox="1"/>
          <p:nvPr/>
        </p:nvSpPr>
        <p:spPr>
          <a:xfrm>
            <a:off x="2286000" y="2084825"/>
            <a:ext cx="50052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"/>
          <p:cNvSpPr txBox="1"/>
          <p:nvPr/>
        </p:nvSpPr>
        <p:spPr>
          <a:xfrm>
            <a:off x="1006800" y="1107825"/>
            <a:ext cx="10673100" cy="54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Intervention Teachers (THIS IS WORKING)</a:t>
            </a:r>
            <a:endParaRPr sz="2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★"/>
            </a:pPr>
            <a:r>
              <a:rPr lang="en-US" sz="2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role of the intervention teachers is to:</a:t>
            </a:r>
            <a:endParaRPr sz="2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○"/>
            </a:pPr>
            <a:r>
              <a:rPr lang="en-US" sz="2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improve specific reading and math skills</a:t>
            </a:r>
            <a:endParaRPr sz="2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○"/>
            </a:pPr>
            <a:r>
              <a:rPr lang="en-US" sz="2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small group instruction</a:t>
            </a:r>
            <a:endParaRPr sz="2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○"/>
            </a:pPr>
            <a:r>
              <a:rPr lang="en-US" sz="2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focus on specific student needs</a:t>
            </a:r>
            <a:endParaRPr sz="2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○"/>
            </a:pPr>
            <a:r>
              <a:rPr lang="en-US" sz="2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collaborate with classroom teachers to best meet the needs of our students</a:t>
            </a:r>
            <a:endParaRPr sz="2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○"/>
            </a:pPr>
            <a:r>
              <a:rPr lang="en-US" sz="2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assess and evaluate students</a:t>
            </a:r>
            <a:endParaRPr sz="2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○"/>
            </a:pPr>
            <a:r>
              <a:rPr lang="en-US" sz="2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support implementation of the reading program</a:t>
            </a:r>
            <a:endParaRPr sz="2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○"/>
            </a:pPr>
            <a:r>
              <a:rPr lang="en-US" sz="2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maintain data-based documentation of continuous monitoring of student performance and progress </a:t>
            </a:r>
            <a:endParaRPr sz="2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○"/>
            </a:pPr>
            <a:r>
              <a:rPr lang="en-US" sz="2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communicate with teachers, administration, and families regarding student progress</a:t>
            </a:r>
            <a:endParaRPr sz="2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○"/>
            </a:pPr>
            <a:r>
              <a:rPr lang="en-US" sz="2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collaborate with multiple stakeholders to identify best practices</a:t>
            </a:r>
            <a:endParaRPr sz="2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4" name="Google Shape;144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357398" flipH="1">
            <a:off x="-23475" y="5758113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357398" flipH="1">
            <a:off x="-23475" y="4400213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357398" flipH="1">
            <a:off x="-23475" y="2982550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357398" flipH="1">
            <a:off x="-23475" y="1711188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357398" flipH="1">
            <a:off x="-23475" y="272913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18275" y="135525"/>
            <a:ext cx="5962376" cy="827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BD4EB"/>
            </a:gs>
            <a:gs pos="100000">
              <a:srgbClr val="9180BB"/>
            </a:gs>
          </a:gsLst>
          <a:lin ang="5400012" scaled="0"/>
        </a:gra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420f3fadc3_1_0"/>
          <p:cNvSpPr txBox="1">
            <a:spLocks noGrp="1"/>
          </p:cNvSpPr>
          <p:nvPr>
            <p:ph type="body" idx="1"/>
          </p:nvPr>
        </p:nvSpPr>
        <p:spPr>
          <a:xfrm>
            <a:off x="1257300" y="1094700"/>
            <a:ext cx="10675800" cy="52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 sz="240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rPr lang="en-US" sz="240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Roles and responsibilities include:</a:t>
            </a:r>
            <a:endParaRPr sz="240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Times New Roman"/>
              <a:buChar char="★"/>
            </a:pPr>
            <a:r>
              <a:rPr lang="en-US" sz="240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Support students based on referrals</a:t>
            </a:r>
            <a:endParaRPr sz="240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Times New Roman"/>
              <a:buChar char="★"/>
            </a:pPr>
            <a:r>
              <a:rPr lang="en-US" sz="240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Build capacity with trauma sensitivity</a:t>
            </a:r>
            <a:endParaRPr sz="240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Times New Roman"/>
              <a:buChar char="★"/>
            </a:pPr>
            <a:r>
              <a:rPr lang="en-US" sz="240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Kindness Club </a:t>
            </a:r>
            <a:endParaRPr sz="240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Times New Roman"/>
              <a:buChar char="★"/>
            </a:pPr>
            <a:r>
              <a:rPr lang="en-US" sz="240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Lunch Bunch for each grade </a:t>
            </a:r>
            <a:endParaRPr sz="240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Times New Roman"/>
              <a:buChar char="★"/>
            </a:pPr>
            <a:r>
              <a:rPr lang="en-US" sz="240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Support the inclusive classroom</a:t>
            </a:r>
            <a:endParaRPr sz="240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Times New Roman"/>
              <a:buChar char="★"/>
            </a:pPr>
            <a:r>
              <a:rPr lang="en-US" sz="240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SAT coordinator for behavior</a:t>
            </a:r>
            <a:endParaRPr sz="240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rPr lang="en-US" sz="240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Next Steps: Start parent group monthly to support families in the community.</a:t>
            </a:r>
            <a:endParaRPr sz="240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 sz="240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 sz="24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  <p:pic>
        <p:nvPicPr>
          <p:cNvPr id="155" name="Google Shape;155;g1420f3fadc3_1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357398" flipH="1">
            <a:off x="-23475" y="272913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1420f3fadc3_1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357398" flipH="1">
            <a:off x="-23475" y="1711188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1420f3fadc3_1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357398" flipH="1">
            <a:off x="-23475" y="2982550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1420f3fadc3_1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357398" flipH="1">
            <a:off x="-23475" y="4400213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1420f3fadc3_1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357398" flipH="1">
            <a:off x="-23475" y="5758113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1420f3fadc3_1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85984" y="205975"/>
            <a:ext cx="8020050" cy="64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BD4EB"/>
            </a:gs>
            <a:gs pos="100000">
              <a:srgbClr val="9180BB"/>
            </a:gs>
          </a:gsLst>
          <a:lin ang="5400012" scaled="0"/>
        </a:gra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42cb720f32_0_0"/>
          <p:cNvSpPr txBox="1">
            <a:spLocks noGrp="1"/>
          </p:cNvSpPr>
          <p:nvPr>
            <p:ph type="body" idx="1"/>
          </p:nvPr>
        </p:nvSpPr>
        <p:spPr>
          <a:xfrm>
            <a:off x="894675" y="917775"/>
            <a:ext cx="10875000" cy="55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662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4572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21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Carroll Specials Schedule</a:t>
            </a:r>
            <a:endParaRPr sz="2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21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Can Music Benefit year round? </a:t>
            </a:r>
            <a:endParaRPr sz="2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★"/>
            </a:pPr>
            <a:r>
              <a:rPr lang="en-US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Music concepts build on each other </a:t>
            </a:r>
            <a:endParaRPr sz="2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★"/>
            </a:pPr>
            <a:r>
              <a:rPr lang="en-US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time together = better rapport</a:t>
            </a:r>
            <a:endParaRPr sz="2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★"/>
            </a:pPr>
            <a:r>
              <a:rPr lang="en-US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opportunities for students to build teamwork skills</a:t>
            </a:r>
            <a:endParaRPr sz="2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★"/>
            </a:pPr>
            <a:r>
              <a:rPr lang="en-US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Consistency and routine to engage students and promote improved memory skills</a:t>
            </a:r>
            <a:endParaRPr sz="2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★"/>
            </a:pPr>
            <a:r>
              <a:rPr lang="en-US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Equitable exposure to other Fine Arts and Specials</a:t>
            </a:r>
            <a:endParaRPr sz="2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★"/>
            </a:pPr>
            <a:r>
              <a:rPr lang="en-US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in-depth music theory knowledge and aural skills training</a:t>
            </a:r>
            <a:endParaRPr sz="2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★"/>
            </a:pPr>
            <a:r>
              <a:rPr lang="en-US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exposure to a variety of instruments </a:t>
            </a:r>
            <a:endParaRPr sz="2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★"/>
            </a:pPr>
            <a:r>
              <a:rPr lang="en-US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Rigorous literacy strategies that enhance language development cross-curricularly</a:t>
            </a:r>
            <a:endParaRPr sz="2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★"/>
            </a:pPr>
            <a:r>
              <a:rPr lang="en-US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Strengthen hand eye coordination</a:t>
            </a:r>
            <a:endParaRPr sz="2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★"/>
            </a:pPr>
            <a:r>
              <a:rPr lang="en-US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Increase mental processing</a:t>
            </a:r>
            <a:endParaRPr sz="2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★"/>
            </a:pPr>
            <a:r>
              <a:rPr lang="en-US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Music helps grow self esteem and confidence</a:t>
            </a:r>
            <a:endParaRPr sz="2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75"/>
              <a:buNone/>
            </a:pPr>
            <a:endParaRPr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-US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Suggestions:</a:t>
            </a:r>
            <a:endParaRPr sz="2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-US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Counselor Salary used to support .4 Music Teacher (currently .6 that we share with Placitas)</a:t>
            </a:r>
            <a:endParaRPr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450"/>
              <a:buNone/>
            </a:pPr>
            <a:endParaRPr sz="900"/>
          </a:p>
        </p:txBody>
      </p:sp>
      <p:pic>
        <p:nvPicPr>
          <p:cNvPr id="166" name="Google Shape;166;g142cb720f32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1357398" flipH="1">
            <a:off x="-23475" y="5758113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142cb720f32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1357398" flipH="1">
            <a:off x="-23475" y="4400213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142cb720f32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1357398" flipH="1">
            <a:off x="-23475" y="2982550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142cb720f32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1357398" flipH="1">
            <a:off x="-23475" y="1711188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142cb720f32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1357398" flipH="1">
            <a:off x="-23475" y="272913"/>
            <a:ext cx="892900" cy="89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142cb720f32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63049" y="208950"/>
            <a:ext cx="5935450" cy="70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Custom 1">
      <a:dk1>
        <a:srgbClr val="000000"/>
      </a:dk1>
      <a:lt1>
        <a:srgbClr val="FFFFFF"/>
      </a:lt1>
      <a:dk2>
        <a:srgbClr val="33F5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1270</Words>
  <Application>Microsoft Office PowerPoint</Application>
  <PresentationFormat>Widescreen</PresentationFormat>
  <Paragraphs>137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Comic Sans MS</vt:lpstr>
      <vt:lpstr>Impact</vt:lpstr>
      <vt:lpstr>Times New Roman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Armstrong</dc:creator>
  <cp:lastModifiedBy>Eric James</cp:lastModifiedBy>
  <cp:revision>1</cp:revision>
  <dcterms:created xsi:type="dcterms:W3CDTF">2020-07-28T19:24:18Z</dcterms:created>
  <dcterms:modified xsi:type="dcterms:W3CDTF">2023-03-08T22:36:53Z</dcterms:modified>
</cp:coreProperties>
</file>