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715000" type="screen16x10"/>
  <p:notesSz cx="6858000" cy="9144000"/>
  <p:embeddedFontLst>
    <p:embeddedFont>
      <p:font typeface="Playfair Display" panose="020B0604020202020204" charset="0"/>
      <p:regular r:id="rId14"/>
      <p:bold r:id="rId15"/>
      <p:italic r:id="rId16"/>
      <p:boldItalic r:id="rId17"/>
    </p:embeddedFont>
    <p:embeddedFont>
      <p:font typeface="Playfair Display Medium" panose="020B0604020202020204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4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33" y="685800"/>
            <a:ext cx="5486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5ad1916a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5ad1916a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f5c900f85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f5c900f85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5ad1916a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f5ad1916a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5ad1916a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5ad1916a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5ad1916a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f5ad1916ab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5ad1916ab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f5ad1916ab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5ad1916a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f5ad1916a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f5ad1916a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f5ad1916ab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f5c900f85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f5c900f85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5ad1916a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f5ad1916a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2749050" y="832000"/>
            <a:ext cx="3645900" cy="40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2992950" y="1103000"/>
            <a:ext cx="3158100" cy="3509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096250" y="1808000"/>
            <a:ext cx="2951400" cy="17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096363" y="3629923"/>
            <a:ext cx="29514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90250" y="520112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09550" y="1582083"/>
            <a:ext cx="8125200" cy="19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90250" y="520112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606333"/>
            <a:ext cx="9144000" cy="10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34833"/>
            <a:ext cx="85206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90250" y="520112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34833"/>
            <a:ext cx="85206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90250" y="520112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34833"/>
            <a:ext cx="85206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90250" y="520112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545975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90250" y="520112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84833"/>
            <a:ext cx="56187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90250" y="520112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28"/>
            <a:ext cx="4572000" cy="571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995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1056"/>
            <a:ext cx="4045200" cy="18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3161334"/>
            <a:ext cx="4045200" cy="1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804667"/>
            <a:ext cx="38367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90250" y="520112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9500" y="4700639"/>
            <a:ext cx="59988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90250" y="520112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606333"/>
            <a:ext cx="9144000" cy="10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370111"/>
            <a:ext cx="8520600" cy="17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243833"/>
            <a:ext cx="85206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90250" y="520112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90250" y="520112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3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34833"/>
            <a:ext cx="8520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0250" y="520112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ctrTitle"/>
          </p:nvPr>
        </p:nvSpPr>
        <p:spPr>
          <a:xfrm>
            <a:off x="3096250" y="1808000"/>
            <a:ext cx="2951400" cy="17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Placitas Elementary School</a:t>
            </a:r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ubTitle" idx="1"/>
          </p:nvPr>
        </p:nvSpPr>
        <p:spPr>
          <a:xfrm>
            <a:off x="3096363" y="3629923"/>
            <a:ext cx="29514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Proposal 2023-2024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311700" y="434833"/>
            <a:ext cx="85206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&amp; Big Asks</a:t>
            </a:r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       </a:t>
            </a:r>
            <a:r>
              <a:rPr lang="en" sz="1200">
                <a:solidFill>
                  <a:srgbClr val="00000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</a:t>
            </a:r>
            <a:r>
              <a:rPr lang="en" sz="1200" u="sng">
                <a:solidFill>
                  <a:srgbClr val="00000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What/Who					Why?						How/$ Source</a:t>
            </a:r>
            <a:endParaRPr sz="1200" u="sng">
              <a:solidFill>
                <a:srgbClr val="000000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 Medium"/>
              <a:buChar char="●"/>
            </a:pPr>
            <a:r>
              <a:rPr lang="en" sz="1200">
                <a:solidFill>
                  <a:srgbClr val="00000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New Roof 					Leaks/Damage				BPS/Facilities/Operations</a:t>
            </a:r>
            <a:endParaRPr sz="1200">
              <a:solidFill>
                <a:srgbClr val="000000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 Medium"/>
              <a:buChar char="●"/>
            </a:pPr>
            <a:r>
              <a:rPr lang="en" sz="1200">
                <a:solidFill>
                  <a:srgbClr val="00000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New Gym/Cafeteria floor			Safety/Events				BPS/Facilities/Operations</a:t>
            </a:r>
            <a:endParaRPr sz="1200">
              <a:solidFill>
                <a:srgbClr val="000000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 Medium"/>
              <a:buChar char="●"/>
            </a:pPr>
            <a:r>
              <a:rPr lang="en" sz="1200">
                <a:solidFill>
                  <a:srgbClr val="00000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Hallway “Lockers” Cubbies		Safety/Morale				BPS/Facilities/Operations</a:t>
            </a:r>
            <a:endParaRPr sz="1200">
              <a:solidFill>
                <a:srgbClr val="000000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 Medium"/>
              <a:buChar char="●"/>
            </a:pPr>
            <a:r>
              <a:rPr lang="en" sz="1200">
                <a:solidFill>
                  <a:srgbClr val="00000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Camera/Alarm Systems			Safety/Community				BPS Board Safety Funds</a:t>
            </a:r>
            <a:endParaRPr sz="1200">
              <a:solidFill>
                <a:srgbClr val="000000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 Medium"/>
              <a:buChar char="●"/>
            </a:pPr>
            <a:r>
              <a:rPr lang="en" sz="1200">
                <a:solidFill>
                  <a:srgbClr val="00000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SRO or Security Guard			Safety/Community				SCSO or BPS</a:t>
            </a:r>
            <a:endParaRPr sz="1200">
              <a:solidFill>
                <a:srgbClr val="000000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 Medium"/>
              <a:buChar char="●"/>
            </a:pPr>
            <a:r>
              <a:rPr lang="en" sz="1200">
                <a:solidFill>
                  <a:srgbClr val="00000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SEL Interventionist (JC Jaramillo)	SEL/Community				ARP then ?		</a:t>
            </a:r>
            <a:endParaRPr sz="1200">
              <a:solidFill>
                <a:srgbClr val="000000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 Medium"/>
              <a:buChar char="●"/>
            </a:pPr>
            <a:r>
              <a:rPr lang="en" sz="1200">
                <a:solidFill>
                  <a:srgbClr val="00000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Full-time Art/Music/PE teachers		Community/Opportunity			BPS</a:t>
            </a:r>
            <a:endParaRPr sz="1200">
              <a:solidFill>
                <a:srgbClr val="000000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 Medium"/>
              <a:buChar char="●"/>
            </a:pPr>
            <a:r>
              <a:rPr lang="en" sz="1200">
                <a:solidFill>
                  <a:srgbClr val="00000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Stipend IEP facilitator (Katie Montaño)	Equity/Compensation			SPED</a:t>
            </a:r>
            <a:endParaRPr sz="1200">
              <a:solidFill>
                <a:srgbClr val="000000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 Medium"/>
              <a:buChar char="●"/>
            </a:pPr>
            <a:r>
              <a:rPr lang="en" sz="1200">
                <a:solidFill>
                  <a:srgbClr val="00000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Fresh Fruit and Vegetables (FFVP)	Equity/Opportunity				USDA/NMDA/BPS Food Services</a:t>
            </a:r>
            <a:endParaRPr sz="1200">
              <a:solidFill>
                <a:srgbClr val="000000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311700" y="143954"/>
            <a:ext cx="8520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Reading BOY to MOY</a:t>
            </a:r>
            <a:endParaRPr sz="1800"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311700" y="1280526"/>
            <a:ext cx="3999900" cy="29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2"/>
          </p:nvPr>
        </p:nvSpPr>
        <p:spPr>
          <a:xfrm>
            <a:off x="4832400" y="1280526"/>
            <a:ext cx="3999900" cy="29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3" name="Google Shape;1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00" y="597450"/>
            <a:ext cx="4284626" cy="378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8625" y="597450"/>
            <a:ext cx="4682175" cy="37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6"/>
          <p:cNvSpPr txBox="1"/>
          <p:nvPr/>
        </p:nvSpPr>
        <p:spPr>
          <a:xfrm>
            <a:off x="94024" y="4950875"/>
            <a:ext cx="8966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BOY to MOY </a:t>
            </a:r>
            <a:r>
              <a:rPr lang="en" sz="1000" b="1">
                <a:latin typeface="Playfair Display"/>
                <a:ea typeface="Playfair Display"/>
                <a:cs typeface="Playfair Display"/>
                <a:sym typeface="Playfair Display"/>
              </a:rPr>
              <a:t>Schoolwide Average Growth</a:t>
            </a: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:  -7% reduction in Levels 1 &amp; 2,     +7% increase in Levels 3, 4, &amp; 5,    +6.2% increase in Levels 4 &amp; 5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Char char="●"/>
            </a:pPr>
            <a:r>
              <a:rPr lang="en" sz="1000" b="1">
                <a:latin typeface="Playfair Display"/>
                <a:ea typeface="Playfair Display"/>
                <a:cs typeface="Playfair Display"/>
                <a:sym typeface="Playfair Display"/>
              </a:rPr>
              <a:t>Why? How?</a:t>
            </a:r>
            <a:endParaRPr sz="10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 b="1">
                <a:latin typeface="Playfair Display"/>
                <a:ea typeface="Playfair Display"/>
                <a:cs typeface="Playfair Display"/>
                <a:sym typeface="Playfair Display"/>
              </a:rPr>
              <a:t>Intentionality!</a:t>
            </a: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Strategic focus (90 Day Plan) on Layer I instruction, PLC data study, Layers II &amp; III supports; plus Schoolwide SEL initiatives (Project Plan) restorative practices and supports, positive school culture, collective efficacy, and shared growth mindset.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213" y="4382826"/>
            <a:ext cx="38862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4475" y="4382826"/>
            <a:ext cx="3895725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311700" y="96804"/>
            <a:ext cx="8520600" cy="3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Math BOY to MOY</a:t>
            </a:r>
            <a:endParaRPr sz="1800"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311700" y="494403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4832400" y="494403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00" y="494400"/>
            <a:ext cx="4402800" cy="379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4400" y="494400"/>
            <a:ext cx="4556374" cy="37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 txBox="1"/>
          <p:nvPr/>
        </p:nvSpPr>
        <p:spPr>
          <a:xfrm>
            <a:off x="104550" y="4763800"/>
            <a:ext cx="8934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BOY to MOY </a:t>
            </a:r>
            <a:r>
              <a:rPr lang="en" sz="1000" b="1">
                <a:latin typeface="Playfair Display"/>
                <a:ea typeface="Playfair Display"/>
                <a:cs typeface="Playfair Display"/>
                <a:sym typeface="Playfair Display"/>
              </a:rPr>
              <a:t>Schoolwide Average Growth</a:t>
            </a: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:  -6% reduction in Levels 1 &amp; 2,     +6% increase in Levels 3, 4, &amp; 5,    +0.3% increase in Levels 4 &amp; 5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Char char="●"/>
            </a:pPr>
            <a:r>
              <a:rPr lang="en" sz="1000" b="1">
                <a:latin typeface="Playfair Display"/>
                <a:ea typeface="Playfair Display"/>
                <a:cs typeface="Playfair Display"/>
                <a:sym typeface="Playfair Display"/>
              </a:rPr>
              <a:t>Why? How?</a:t>
            </a:r>
            <a:endParaRPr sz="10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 b="1">
                <a:latin typeface="Playfair Display"/>
                <a:ea typeface="Playfair Display"/>
                <a:cs typeface="Playfair Display"/>
                <a:sym typeface="Playfair Display"/>
              </a:rPr>
              <a:t>Intentionality!</a:t>
            </a: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Strategic focus (90 Day Plan) on Layer I instruction, PLC data study, Layers II &amp; III supports; plus Schoolwide SEL initiatives (Project Plan) restorative practices and supports, positive school culture, collective efficacy, and shared growth mindset.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128" name="Google Shape;12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025" y="4290303"/>
            <a:ext cx="39052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3175" y="4290300"/>
            <a:ext cx="390525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/>
        </p:nvSpPr>
        <p:spPr>
          <a:xfrm>
            <a:off x="94325" y="94325"/>
            <a:ext cx="895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102200" y="102200"/>
            <a:ext cx="895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Staff &amp; Community Involvement Survey Summary</a:t>
            </a:r>
            <a:endParaRPr sz="18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4525"/>
            <a:ext cx="3243576" cy="227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7325" y="494537"/>
            <a:ext cx="3042100" cy="105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7325" y="1550150"/>
            <a:ext cx="3042101" cy="11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768100"/>
            <a:ext cx="3042100" cy="103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2100" y="2762375"/>
            <a:ext cx="3042100" cy="10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3808700"/>
            <a:ext cx="3042101" cy="102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80313" y="3808700"/>
            <a:ext cx="2965684" cy="10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08660" y="4570400"/>
            <a:ext cx="3102759" cy="10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6320300" y="172950"/>
            <a:ext cx="2727900" cy="4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Significant Findings:</a:t>
            </a:r>
            <a:endParaRPr sz="12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(Important and/or Very Important rating)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100% Student Learning 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96 % Fine Arts/PE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94% Student Safety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92% Mental Health/SEL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88% Classroom Supplies/Materials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80% Technology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Student Learning: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100% Literacy &amp; Math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98% STEM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Student Safety: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92% Door &amp; Window Security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70% SRO &amp; Security Cameras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Facilities Upgrades: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81% Classrooms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79% Exterior/Roof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Mental Health/SEL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96% Staff Training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80% Restorative Practices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Fine Arts/PE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98% Full-time Staffing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96% Supplies/Materials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Technology: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90% Staff Devices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Playfair Display Medium"/>
              <a:buChar char="●"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88% Instructional Tools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78600" y="4921025"/>
            <a:ext cx="5856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N=51,   51/81 PES families = 63%</a:t>
            </a:r>
            <a:endParaRPr sz="1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434829"/>
            <a:ext cx="8520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Areas of Success                                                           Areas to Strengthen </a:t>
            </a:r>
            <a:endParaRPr sz="1800"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68025" y="786125"/>
            <a:ext cx="4468200" cy="47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Continuous School Improvement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Growth Mindset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School Climate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School Culture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Staff Efficacy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Collective Efficacy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90 Day Plan (Math &amp; Reading, Layer I)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Project Plan (SEL)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Reading and Math Instruction (Layer I)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SEL/Restorative Practices (2023, Year 6)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Specials Teachers (Academic, Small Groups)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PLC Teams (Data/Planning)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LETRS (Classroom Teachers)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MLSS Coordinator/Team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IAs [SPED/Student Needs(4 FTEs)]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SPED Teachers (1.5 FTE)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PowerSchool/STARS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Fiscal Responsibility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2"/>
          </p:nvPr>
        </p:nvSpPr>
        <p:spPr>
          <a:xfrm>
            <a:off x="4572000" y="786125"/>
            <a:ext cx="4468200" cy="47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Reading and Math Interventions (Layer II)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Writing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Continue Staff/Family SEL Training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PLC Teams (Lesson Planning)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LETRS (Specials Teachers)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Autism Spectrum + Down Syndrome Awareness/Strategies (All Staff)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STEM/STEAM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IEP Facilitator Compensation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After School (BGCCNM)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311706" y="159690"/>
            <a:ext cx="8520600" cy="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2022-2023 Staff FTEs</a:t>
            </a:r>
            <a:endParaRPr sz="1800"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311700" y="699625"/>
            <a:ext cx="8520600" cy="48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34550"/>
            <a:ext cx="8520601" cy="50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311706" y="159690"/>
            <a:ext cx="8520600" cy="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2023-2024 Staff FTEs</a:t>
            </a:r>
            <a:endParaRPr sz="1800"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311700" y="699625"/>
            <a:ext cx="8520600" cy="48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34550"/>
            <a:ext cx="8520599" cy="50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>
            <a:spLocks noGrp="1"/>
          </p:cNvSpPr>
          <p:nvPr>
            <p:ph type="title"/>
          </p:nvPr>
        </p:nvSpPr>
        <p:spPr>
          <a:xfrm>
            <a:off x="311700" y="434828"/>
            <a:ext cx="8520600" cy="4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Stipends</a:t>
            </a:r>
            <a:endParaRPr sz="2000"/>
          </a:p>
        </p:txBody>
      </p:sp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50" y="1280525"/>
            <a:ext cx="4341850" cy="352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80525"/>
            <a:ext cx="4447200" cy="4242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311700" y="434829"/>
            <a:ext cx="8520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Budget Allocation Worksheet FY24</a:t>
            </a:r>
            <a:endParaRPr sz="1800"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11700" y="809825"/>
            <a:ext cx="8520600" cy="4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4845"/>
            <a:ext cx="9144000" cy="4765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On-screen Show (16:10)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Playfair Display</vt:lpstr>
      <vt:lpstr>Playfair Display Medium</vt:lpstr>
      <vt:lpstr>Arial</vt:lpstr>
      <vt:lpstr>Lato</vt:lpstr>
      <vt:lpstr>Simple Light</vt:lpstr>
      <vt:lpstr>Coral</vt:lpstr>
      <vt:lpstr>Placitas Elementary School</vt:lpstr>
      <vt:lpstr>Reading BOY to MOY</vt:lpstr>
      <vt:lpstr>Math BOY to MOY</vt:lpstr>
      <vt:lpstr>PowerPoint Presentation</vt:lpstr>
      <vt:lpstr>Areas of Success                                                           Areas to Strengthen </vt:lpstr>
      <vt:lpstr>2022-2023 Staff FTEs</vt:lpstr>
      <vt:lpstr>2023-2024 Staff FTEs</vt:lpstr>
      <vt:lpstr>Stipends</vt:lpstr>
      <vt:lpstr>Budget Allocation Worksheet FY24</vt:lpstr>
      <vt:lpstr>Needs &amp; Big 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Placitas Elementary School</dc:title>
  <dc:creator>Eric James</dc:creator>
  <cp:lastModifiedBy>Eric James</cp:lastModifiedBy>
  <cp:revision>1</cp:revision>
  <dcterms:modified xsi:type="dcterms:W3CDTF">2023-03-02T18:13:34Z</dcterms:modified>
</cp:coreProperties>
</file>