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  <p:sldMasterId id="2147483673" r:id="rId3"/>
    <p:sldMasterId id="2147483687" r:id="rId4"/>
  </p:sldMasterIdLst>
  <p:notesMasterIdLst>
    <p:notesMasterId r:id="rId20"/>
  </p:notesMasterIdLst>
  <p:sldIdLst>
    <p:sldId id="256" r:id="rId5"/>
    <p:sldId id="257" r:id="rId6"/>
    <p:sldId id="310" r:id="rId7"/>
    <p:sldId id="297" r:id="rId8"/>
    <p:sldId id="298" r:id="rId9"/>
    <p:sldId id="306" r:id="rId10"/>
    <p:sldId id="299" r:id="rId11"/>
    <p:sldId id="307" r:id="rId12"/>
    <p:sldId id="300" r:id="rId13"/>
    <p:sldId id="301" r:id="rId14"/>
    <p:sldId id="302" r:id="rId15"/>
    <p:sldId id="303" r:id="rId16"/>
    <p:sldId id="304" r:id="rId17"/>
    <p:sldId id="308" r:id="rId18"/>
    <p:sldId id="309" r:id="rId19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Berlin Sans FB" panose="020E0602020502020306" pitchFamily="34" charset="0"/>
      <p:regular r:id="rId29"/>
      <p:bold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60" d="100"/>
          <a:sy n="160" d="100"/>
        </p:scale>
        <p:origin x="3534" y="8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D23657-D1E8-4B22-974B-8DC90813F51B}">
      <dgm:prSet phldrT="[Text]"/>
      <dgm:spPr/>
      <dgm:t>
        <a:bodyPr/>
        <a:lstStyle/>
        <a:p>
          <a:r>
            <a:rPr lang="en-US" dirty="0" smtClean="0"/>
            <a:t>Feb 1 – Budget Kickoff Meeting</a:t>
          </a:r>
          <a:endParaRPr lang="en-US" dirty="0"/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en-US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en-US"/>
        </a:p>
      </dgm:t>
    </dgm:pt>
    <dgm:pt modelId="{EF034794-D109-40B6-8FA2-8971C3123AB6}">
      <dgm:prSet phldrT="[Text]"/>
      <dgm:spPr/>
      <dgm:t>
        <a:bodyPr/>
        <a:lstStyle/>
        <a:p>
          <a:r>
            <a:rPr lang="en-US" dirty="0" smtClean="0"/>
            <a:t>Feb 2- 26 Budget Creation</a:t>
          </a:r>
          <a:endParaRPr lang="en-US" dirty="0"/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15E11DBD-E9B5-4BCF-A56C-7AAE26CE30DC}">
      <dgm:prSet phldrT="[Text]"/>
      <dgm:spPr/>
      <dgm:t>
        <a:bodyPr/>
        <a:lstStyle/>
        <a:p>
          <a:r>
            <a:rPr lang="en-US" dirty="0" smtClean="0"/>
            <a:t>Feb 2-26 Community Input</a:t>
          </a:r>
          <a:endParaRPr lang="en-US" dirty="0"/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en-US"/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en-US"/>
        </a:p>
      </dgm:t>
    </dgm:pt>
    <dgm:pt modelId="{778AA374-0E17-4AEA-8EB6-0C342D57D8D8}">
      <dgm:prSet phldrT="[Text]"/>
      <dgm:spPr/>
      <dgm:t>
        <a:bodyPr/>
        <a:lstStyle/>
        <a:p>
          <a:r>
            <a:rPr lang="en-US" dirty="0" smtClean="0"/>
            <a:t>Feb 27 – Mar 10 </a:t>
          </a:r>
        </a:p>
        <a:p>
          <a:r>
            <a:rPr lang="en-US" dirty="0" smtClean="0"/>
            <a:t>Budget Presentation</a:t>
          </a:r>
          <a:endParaRPr lang="en-US" dirty="0"/>
        </a:p>
      </dgm:t>
    </dgm:pt>
    <dgm:pt modelId="{5E28F01D-9664-415C-A0CD-EBFDAB29426C}" type="parTrans" cxnId="{6F55886F-2AC8-4F4F-B328-821CB3A2117B}">
      <dgm:prSet/>
      <dgm:spPr/>
      <dgm:t>
        <a:bodyPr/>
        <a:lstStyle/>
        <a:p>
          <a:endParaRPr lang="en-US"/>
        </a:p>
      </dgm:t>
    </dgm:pt>
    <dgm:pt modelId="{1A604594-E883-4DA9-8A2A-16DFACE8640A}" type="sibTrans" cxnId="{6F55886F-2AC8-4F4F-B328-821CB3A2117B}">
      <dgm:prSet/>
      <dgm:spPr/>
      <dgm:t>
        <a:bodyPr/>
        <a:lstStyle/>
        <a:p>
          <a:endParaRPr lang="en-US"/>
        </a:p>
      </dgm:t>
    </dgm:pt>
    <dgm:pt modelId="{05F1A7D0-6E45-49DA-80B3-7FF4B8783E58}">
      <dgm:prSet phldrT="[Text]"/>
      <dgm:spPr/>
      <dgm:t>
        <a:bodyPr/>
        <a:lstStyle/>
        <a:p>
          <a:r>
            <a:rPr lang="en-US" dirty="0" smtClean="0"/>
            <a:t>May</a:t>
          </a:r>
        </a:p>
        <a:p>
          <a:r>
            <a:rPr lang="en-US" dirty="0" smtClean="0"/>
            <a:t>Submission of Budget to Board</a:t>
          </a:r>
          <a:endParaRPr lang="en-US" dirty="0"/>
        </a:p>
      </dgm:t>
    </dgm:pt>
    <dgm:pt modelId="{3ECE110E-B07E-4F19-B2DF-3E42E99B2E8D}" type="parTrans" cxnId="{33A927E1-3C94-4A92-8DB3-42886008240C}">
      <dgm:prSet/>
      <dgm:spPr/>
      <dgm:t>
        <a:bodyPr/>
        <a:lstStyle/>
        <a:p>
          <a:endParaRPr lang="en-US"/>
        </a:p>
      </dgm:t>
    </dgm:pt>
    <dgm:pt modelId="{47B1D0F3-117D-4CE7-9037-3F5A4995054A}" type="sibTrans" cxnId="{33A927E1-3C94-4A92-8DB3-42886008240C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/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/>
      <dgm:spPr/>
    </dgm:pt>
    <dgm:pt modelId="{18F7A15A-3ED1-4A32-B700-36B8D6BBE441}" type="pres">
      <dgm:prSet presAssocID="{EF034794-D109-40B6-8FA2-8971C3123AB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/>
      <dgm:spPr/>
    </dgm:pt>
    <dgm:pt modelId="{F0124EB5-2136-46F3-B2F4-41A5196C24A0}" type="pres">
      <dgm:prSet presAssocID="{15E11DBD-E9B5-4BCF-A56C-7AAE26CE30D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/>
    </dgm:pt>
    <dgm:pt modelId="{AFC6068B-131B-444D-AF53-A5A2A6DC9AE7}" type="pres">
      <dgm:prSet presAssocID="{778AA374-0E17-4AEA-8EB6-0C342D57D8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/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60442B-FE67-480D-B385-B65AEC6C92C2}" type="presOf" srcId="{E4D23657-D1E8-4B22-974B-8DC90813F51B}" destId="{80B372F1-8EF3-4532-ACC6-E65E1D63ACA2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ABCB3112-60D7-405E-8FE4-1FD1993BE03F}" type="presOf" srcId="{EF034794-D109-40B6-8FA2-8971C3123AB6}" destId="{18F7A15A-3ED1-4A32-B700-36B8D6BBE441}" srcOrd="0" destOrd="0" presId="urn:microsoft.com/office/officeart/2009/3/layout/StepUpProcess"/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77DB1540-6A35-4730-A46E-001D5B6CAF15}" type="presOf" srcId="{778AA374-0E17-4AEA-8EB6-0C342D57D8D8}" destId="{AFC6068B-131B-444D-AF53-A5A2A6DC9AE7}" srcOrd="0" destOrd="0" presId="urn:microsoft.com/office/officeart/2009/3/layout/StepUpProcess"/>
    <dgm:cxn modelId="{44F5FBD9-07AA-4D85-8946-B5EE62684C35}" type="presOf" srcId="{05F1A7D0-6E45-49DA-80B3-7FF4B8783E58}" destId="{D81336A4-814F-45EF-B582-2466B0D2E2A7}" srcOrd="0" destOrd="0" presId="urn:microsoft.com/office/officeart/2009/3/layout/StepUpProcess"/>
    <dgm:cxn modelId="{20CD12F8-B1AA-4D30-91D3-B9441F7C951F}" type="presOf" srcId="{41DDEAAE-DE55-45A3-A4F7-3874E0140D37}" destId="{EB3CB291-E23A-4667-A32E-A640A76557A1}" srcOrd="0" destOrd="0" presId="urn:microsoft.com/office/officeart/2009/3/layout/StepUpProcess"/>
    <dgm:cxn modelId="{FF39FEE9-B712-4626-84F4-A9BFE48F1E6A}" type="presOf" srcId="{15E11DBD-E9B5-4BCF-A56C-7AAE26CE30DC}" destId="{F0124EB5-2136-46F3-B2F4-41A5196C24A0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094C1E28-4142-4705-BBFA-DEFA540C193C}" type="presParOf" srcId="{EB3CB291-E23A-4667-A32E-A640A76557A1}" destId="{01035298-0CF7-4145-8EE2-24DBFEAF33BB}" srcOrd="0" destOrd="0" presId="urn:microsoft.com/office/officeart/2009/3/layout/StepUpProcess"/>
    <dgm:cxn modelId="{346074F8-2B6B-42F0-BD7A-EE55B6D2C06E}" type="presParOf" srcId="{01035298-0CF7-4145-8EE2-24DBFEAF33BB}" destId="{21E1F518-1190-4883-914B-1FB66E6D3A63}" srcOrd="0" destOrd="0" presId="urn:microsoft.com/office/officeart/2009/3/layout/StepUpProcess"/>
    <dgm:cxn modelId="{1AA14DFE-DF5B-415B-9513-9FFE5FABB5EE}" type="presParOf" srcId="{01035298-0CF7-4145-8EE2-24DBFEAF33BB}" destId="{80B372F1-8EF3-4532-ACC6-E65E1D63ACA2}" srcOrd="1" destOrd="0" presId="urn:microsoft.com/office/officeart/2009/3/layout/StepUpProcess"/>
    <dgm:cxn modelId="{9DE09D96-42C5-47C5-9E3A-B15EE5040A7D}" type="presParOf" srcId="{01035298-0CF7-4145-8EE2-24DBFEAF33BB}" destId="{B746139E-4627-4CCC-9299-5653D77ED24D}" srcOrd="2" destOrd="0" presId="urn:microsoft.com/office/officeart/2009/3/layout/StepUpProcess"/>
    <dgm:cxn modelId="{C71A2626-B7A5-40D4-B788-2BA2D6842A96}" type="presParOf" srcId="{EB3CB291-E23A-4667-A32E-A640A76557A1}" destId="{780BC64D-2F67-498A-99F6-7EB28080D705}" srcOrd="1" destOrd="0" presId="urn:microsoft.com/office/officeart/2009/3/layout/StepUpProcess"/>
    <dgm:cxn modelId="{33879B8E-B947-4F33-ACD8-50A83E665BD7}" type="presParOf" srcId="{780BC64D-2F67-498A-99F6-7EB28080D705}" destId="{68E230FA-2656-4C78-B827-58AFD214F445}" srcOrd="0" destOrd="0" presId="urn:microsoft.com/office/officeart/2009/3/layout/StepUpProcess"/>
    <dgm:cxn modelId="{57BEC4A0-AC40-4E9A-96EE-F11E4857B36F}" type="presParOf" srcId="{EB3CB291-E23A-4667-A32E-A640A76557A1}" destId="{B07824BD-C1CB-4098-8E38-D3E1F721DF31}" srcOrd="2" destOrd="0" presId="urn:microsoft.com/office/officeart/2009/3/layout/StepUpProcess"/>
    <dgm:cxn modelId="{5BE24C67-456C-49F9-995F-49C85DD71568}" type="presParOf" srcId="{B07824BD-C1CB-4098-8E38-D3E1F721DF31}" destId="{85769F8C-5820-4CB5-B01D-69A648973D8F}" srcOrd="0" destOrd="0" presId="urn:microsoft.com/office/officeart/2009/3/layout/StepUpProcess"/>
    <dgm:cxn modelId="{192B06E9-7FD5-45FF-99A1-B3B27BA641D6}" type="presParOf" srcId="{B07824BD-C1CB-4098-8E38-D3E1F721DF31}" destId="{18F7A15A-3ED1-4A32-B700-36B8D6BBE441}" srcOrd="1" destOrd="0" presId="urn:microsoft.com/office/officeart/2009/3/layout/StepUpProcess"/>
    <dgm:cxn modelId="{EE244500-BCFF-46EA-97C3-C78995A293FA}" type="presParOf" srcId="{B07824BD-C1CB-4098-8E38-D3E1F721DF31}" destId="{F6F2BEFC-1674-4E8D-98FF-DE4432BB887C}" srcOrd="2" destOrd="0" presId="urn:microsoft.com/office/officeart/2009/3/layout/StepUpProcess"/>
    <dgm:cxn modelId="{1B8E9D2C-DB82-4FEB-973E-4F35EAC7E313}" type="presParOf" srcId="{EB3CB291-E23A-4667-A32E-A640A76557A1}" destId="{E26373E0-D095-405B-9F4A-CC7FBB5BEBD2}" srcOrd="3" destOrd="0" presId="urn:microsoft.com/office/officeart/2009/3/layout/StepUpProcess"/>
    <dgm:cxn modelId="{01988AD4-8876-4A1C-8E11-BB5B023F297C}" type="presParOf" srcId="{E26373E0-D095-405B-9F4A-CC7FBB5BEBD2}" destId="{8B10941C-73F0-477C-9F3D-EB0A4525ACBE}" srcOrd="0" destOrd="0" presId="urn:microsoft.com/office/officeart/2009/3/layout/StepUpProcess"/>
    <dgm:cxn modelId="{A156B2E1-51AC-4870-B631-7EA8CC5EB8B8}" type="presParOf" srcId="{EB3CB291-E23A-4667-A32E-A640A76557A1}" destId="{DF2F85E9-6BAE-40EA-8F18-DAFCA3EFFB69}" srcOrd="4" destOrd="0" presId="urn:microsoft.com/office/officeart/2009/3/layout/StepUpProcess"/>
    <dgm:cxn modelId="{737BA6F6-D954-4407-A940-3193E477036F}" type="presParOf" srcId="{DF2F85E9-6BAE-40EA-8F18-DAFCA3EFFB69}" destId="{A5E67CF4-39ED-4CC8-A27F-E45EA5D3AC44}" srcOrd="0" destOrd="0" presId="urn:microsoft.com/office/officeart/2009/3/layout/StepUpProcess"/>
    <dgm:cxn modelId="{A0D50291-75AF-477A-B66A-28218405BA4B}" type="presParOf" srcId="{DF2F85E9-6BAE-40EA-8F18-DAFCA3EFFB69}" destId="{F0124EB5-2136-46F3-B2F4-41A5196C24A0}" srcOrd="1" destOrd="0" presId="urn:microsoft.com/office/officeart/2009/3/layout/StepUpProcess"/>
    <dgm:cxn modelId="{920C1555-8B88-4298-BABB-33B2215368B0}" type="presParOf" srcId="{DF2F85E9-6BAE-40EA-8F18-DAFCA3EFFB69}" destId="{D5E82CFA-3F05-41CB-A66C-3A904CCE06CE}" srcOrd="2" destOrd="0" presId="urn:microsoft.com/office/officeart/2009/3/layout/StepUpProcess"/>
    <dgm:cxn modelId="{DD3FC88D-9693-446F-9EA1-9BC33DA4D145}" type="presParOf" srcId="{EB3CB291-E23A-4667-A32E-A640A76557A1}" destId="{F5574CB1-AC1C-4773-A4A7-C4CE14EF6374}" srcOrd="5" destOrd="0" presId="urn:microsoft.com/office/officeart/2009/3/layout/StepUpProcess"/>
    <dgm:cxn modelId="{7F0771D1-8FE3-4025-8DEE-DC3C84BB9B9D}" type="presParOf" srcId="{F5574CB1-AC1C-4773-A4A7-C4CE14EF6374}" destId="{14FCF07D-F999-4928-B62C-1135C3080FD1}" srcOrd="0" destOrd="0" presId="urn:microsoft.com/office/officeart/2009/3/layout/StepUpProcess"/>
    <dgm:cxn modelId="{6B27D087-1E6D-42BE-A99F-72D18AE244DD}" type="presParOf" srcId="{EB3CB291-E23A-4667-A32E-A640A76557A1}" destId="{2489F161-D1CF-4A3D-8E95-6382395DC25B}" srcOrd="6" destOrd="0" presId="urn:microsoft.com/office/officeart/2009/3/layout/StepUpProcess"/>
    <dgm:cxn modelId="{3B0D04E6-1894-408C-B353-D821073256BC}" type="presParOf" srcId="{2489F161-D1CF-4A3D-8E95-6382395DC25B}" destId="{06EAFCDC-2041-4C37-BE64-7627BAA16382}" srcOrd="0" destOrd="0" presId="urn:microsoft.com/office/officeart/2009/3/layout/StepUpProcess"/>
    <dgm:cxn modelId="{8C6683B1-FCE0-48ED-B3B0-9844067B45C7}" type="presParOf" srcId="{2489F161-D1CF-4A3D-8E95-6382395DC25B}" destId="{AFC6068B-131B-444D-AF53-A5A2A6DC9AE7}" srcOrd="1" destOrd="0" presId="urn:microsoft.com/office/officeart/2009/3/layout/StepUpProcess"/>
    <dgm:cxn modelId="{F7ABA739-DC49-459F-9B71-45D3B91DAB30}" type="presParOf" srcId="{2489F161-D1CF-4A3D-8E95-6382395DC25B}" destId="{F62C0D9F-BF11-4D63-A28B-80FA21343A28}" srcOrd="2" destOrd="0" presId="urn:microsoft.com/office/officeart/2009/3/layout/StepUpProcess"/>
    <dgm:cxn modelId="{770C6076-1166-452C-9B0C-0BCEBC8C61D0}" type="presParOf" srcId="{EB3CB291-E23A-4667-A32E-A640A76557A1}" destId="{F5EC4F6A-2B4F-420C-9BEA-A14EFB832731}" srcOrd="7" destOrd="0" presId="urn:microsoft.com/office/officeart/2009/3/layout/StepUpProcess"/>
    <dgm:cxn modelId="{09B40F1B-E622-474F-9787-A21BC32CE021}" type="presParOf" srcId="{F5EC4F6A-2B4F-420C-9BEA-A14EFB832731}" destId="{41DC2B0B-BD37-48C1-BB85-7F75AC60BB5F}" srcOrd="0" destOrd="0" presId="urn:microsoft.com/office/officeart/2009/3/layout/StepUpProcess"/>
    <dgm:cxn modelId="{A9E22E91-5748-4A0B-981A-6C086F5B9495}" type="presParOf" srcId="{EB3CB291-E23A-4667-A32E-A640A76557A1}" destId="{D2C6C114-9E17-4E64-9FCF-9C4365FE25B7}" srcOrd="8" destOrd="0" presId="urn:microsoft.com/office/officeart/2009/3/layout/StepUpProcess"/>
    <dgm:cxn modelId="{52082D3D-B56A-46A7-BF17-DEAC971B87C9}" type="presParOf" srcId="{D2C6C114-9E17-4E64-9FCF-9C4365FE25B7}" destId="{BA06DEFD-3E20-41CA-8CC7-585BE7A02A00}" srcOrd="0" destOrd="0" presId="urn:microsoft.com/office/officeart/2009/3/layout/StepUpProcess"/>
    <dgm:cxn modelId="{6F285168-79B1-427C-9A24-D32113881D04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258971" y="1416210"/>
          <a:ext cx="778933" cy="129612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128948" y="1803473"/>
          <a:ext cx="1170151" cy="1025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Feb 1 – Budget Kickoff Meeting</a:t>
          </a:r>
          <a:endParaRPr lang="en-US" sz="1400" kern="1200" dirty="0"/>
        </a:p>
      </dsp:txBody>
      <dsp:txXfrm>
        <a:off x="128948" y="1803473"/>
        <a:ext cx="1170151" cy="1025706"/>
      </dsp:txXfrm>
    </dsp:sp>
    <dsp:sp modelId="{B746139E-4627-4CCC-9299-5653D77ED24D}">
      <dsp:nvSpPr>
        <dsp:cNvPr id="0" name=""/>
        <dsp:cNvSpPr/>
      </dsp:nvSpPr>
      <dsp:spPr>
        <a:xfrm>
          <a:off x="1078316" y="1320788"/>
          <a:ext cx="220783" cy="220783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1691465" y="1061738"/>
          <a:ext cx="778933" cy="129612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1561442" y="1449001"/>
          <a:ext cx="1170151" cy="1025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Feb 2- 26 Budget Creation</a:t>
          </a:r>
          <a:endParaRPr lang="en-US" sz="1400" kern="1200" dirty="0"/>
        </a:p>
      </dsp:txBody>
      <dsp:txXfrm>
        <a:off x="1561442" y="1449001"/>
        <a:ext cx="1170151" cy="1025706"/>
      </dsp:txXfrm>
    </dsp:sp>
    <dsp:sp modelId="{F6F2BEFC-1674-4E8D-98FF-DE4432BB887C}">
      <dsp:nvSpPr>
        <dsp:cNvPr id="0" name=""/>
        <dsp:cNvSpPr/>
      </dsp:nvSpPr>
      <dsp:spPr>
        <a:xfrm>
          <a:off x="2510810" y="966316"/>
          <a:ext cx="220783" cy="220783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3123959" y="707266"/>
          <a:ext cx="778933" cy="1296127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2993936" y="1094529"/>
          <a:ext cx="1170151" cy="1025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Feb 2-26 Community Input</a:t>
          </a:r>
          <a:endParaRPr lang="en-US" sz="1400" kern="1200" dirty="0"/>
        </a:p>
      </dsp:txBody>
      <dsp:txXfrm>
        <a:off x="2993936" y="1094529"/>
        <a:ext cx="1170151" cy="1025706"/>
      </dsp:txXfrm>
    </dsp:sp>
    <dsp:sp modelId="{D5E82CFA-3F05-41CB-A66C-3A904CCE06CE}">
      <dsp:nvSpPr>
        <dsp:cNvPr id="0" name=""/>
        <dsp:cNvSpPr/>
      </dsp:nvSpPr>
      <dsp:spPr>
        <a:xfrm>
          <a:off x="3943304" y="611844"/>
          <a:ext cx="220783" cy="220783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4556453" y="352794"/>
          <a:ext cx="778933" cy="129612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4426430" y="740057"/>
          <a:ext cx="1170151" cy="1025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Feb 27 – Mar 10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Budget Presentation</a:t>
          </a:r>
          <a:endParaRPr lang="en-US" sz="1400" kern="1200" dirty="0"/>
        </a:p>
      </dsp:txBody>
      <dsp:txXfrm>
        <a:off x="4426430" y="740057"/>
        <a:ext cx="1170151" cy="1025706"/>
      </dsp:txXfrm>
    </dsp:sp>
    <dsp:sp modelId="{F62C0D9F-BF11-4D63-A28B-80FA21343A28}">
      <dsp:nvSpPr>
        <dsp:cNvPr id="0" name=""/>
        <dsp:cNvSpPr/>
      </dsp:nvSpPr>
      <dsp:spPr>
        <a:xfrm>
          <a:off x="5375798" y="257372"/>
          <a:ext cx="220783" cy="220783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5988947" y="-1677"/>
          <a:ext cx="778933" cy="129612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5858924" y="385585"/>
          <a:ext cx="1170151" cy="1025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Submission of Budget to Board</a:t>
          </a:r>
          <a:endParaRPr lang="en-US" sz="1400" kern="1200" dirty="0"/>
        </a:p>
      </dsp:txBody>
      <dsp:txXfrm>
        <a:off x="5858924" y="385585"/>
        <a:ext cx="1170151" cy="1025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ce14425e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3ce14425e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Right click the photo to replace it with another photo of your choice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3d2c068eb6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3d2c068eb6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may delete any elements (items) you need to suit your personal agenda so long as you made a copy of the template.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58727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3ce14425e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3ce14425e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Right click the photo to replace it with another photo of your choice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75576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3e7b1e40cf_2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g13e7b1e40cf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297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3c5f2f7b51_7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g13c5f2f7b51_7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8681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3CC1-F844-4F33-A09C-C26D2334DA36}" type="datetimeFigureOut">
              <a:rPr lang="en-US" smtClean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0AFB-B5CF-4728-B90E-0E069D265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02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2AAD4-D5AE-4551-8FF0-984E19CF0D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918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9AD5F-7D94-4D3A-90C0-CC7AB95F2C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761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3B743-548A-4EB7-A80D-662D3918D3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030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A7895-5E59-4C3B-87EC-D9DF1972DD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908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1DB83-3332-4597-BE5C-7B265D087E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638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6CC34-DD37-405D-B143-4AB912C05E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163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A460D-9BC6-4E2F-A6BD-555D258B3E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415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43169-8620-4591-99E6-10F974328A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43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22194-AEA0-451A-AB2E-3509738A3B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056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18D6B-695C-4BA4-9D9A-6A1C3A3EDF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871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E0E89-760C-4A6C-B627-543CB447DB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93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36E81-54B3-422B-96AC-B69B24F67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548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D1E11-1FFB-49A0-A555-5C3930F855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3591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584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85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2007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66707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69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08261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839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3003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88919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8192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130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/>
            </a:lvl1pPr>
          </a:lstStyle>
          <a:p>
            <a:pPr>
              <a:defRPr/>
            </a:pPr>
            <a:fld id="{C633F145-B7F9-49AE-A862-E020E8EE81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53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98248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162C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ctrTitle"/>
          </p:nvPr>
        </p:nvSpPr>
        <p:spPr>
          <a:xfrm>
            <a:off x="275425" y="430150"/>
            <a:ext cx="8520600" cy="110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Budget Kickoff Training</a:t>
            </a:r>
            <a:endParaRPr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30" name="Google Shape;1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2550" y="1325800"/>
            <a:ext cx="9216550" cy="3837476"/>
          </a:xfrm>
          <a:prstGeom prst="rect">
            <a:avLst/>
          </a:prstGeom>
          <a:noFill/>
          <a:ln>
            <a:noFill/>
          </a:ln>
          <a:effectLst>
            <a:outerShdw blurRad="228600" dist="257175" algn="bl" rotWithShape="0">
              <a:srgbClr val="000000">
                <a:alpha val="50000"/>
              </a:srgbClr>
            </a:outerShdw>
          </a:effectLst>
        </p:spPr>
      </p:pic>
      <p:sp>
        <p:nvSpPr>
          <p:cNvPr id="131" name="Google Shape;131;p25"/>
          <p:cNvSpPr txBox="1">
            <a:spLocks noGrp="1"/>
          </p:cNvSpPr>
          <p:nvPr>
            <p:ph type="subTitle" idx="1"/>
          </p:nvPr>
        </p:nvSpPr>
        <p:spPr>
          <a:xfrm>
            <a:off x="311700" y="1717175"/>
            <a:ext cx="8520600" cy="8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FFFFFF"/>
                </a:solidFill>
              </a:rPr>
              <a:t>2/1/2023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132" name="Google Shape;13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6200" y="4667850"/>
            <a:ext cx="475650" cy="47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 txBox="1"/>
          <p:nvPr/>
        </p:nvSpPr>
        <p:spPr>
          <a:xfrm>
            <a:off x="551850" y="4705575"/>
            <a:ext cx="249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A9AA"/>
                </a:solidFill>
                <a:latin typeface="Cambria"/>
                <a:ea typeface="Cambria"/>
                <a:cs typeface="Cambria"/>
                <a:sym typeface="Cambria"/>
              </a:rPr>
              <a:t>Bernalillo Public Schools</a:t>
            </a:r>
            <a:endParaRPr>
              <a:solidFill>
                <a:srgbClr val="A6A9AA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6" y="4631151"/>
            <a:ext cx="555037" cy="5490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9900"/>
                </a:solidFill>
              </a:rPr>
              <a:t>Bulimic </a:t>
            </a:r>
            <a:r>
              <a:rPr lang="en-US" altLang="en-US" dirty="0" smtClean="0">
                <a:solidFill>
                  <a:srgbClr val="FF9900"/>
                </a:solidFill>
              </a:rPr>
              <a:t>Budgeting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1200151"/>
            <a:ext cx="4914900" cy="33944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You regurgitate last year’s budget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Plus:  Fast and easy.  Pull a principal’s report and fill in the numbers.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Minus:  Not very needs based.  No input.  No buy-in. No good.</a:t>
            </a:r>
          </a:p>
        </p:txBody>
      </p:sp>
      <p:pic>
        <p:nvPicPr>
          <p:cNvPr id="14340" name="Picture 4" descr="j01496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28950"/>
            <a:ext cx="1900238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608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3399"/>
                </a:solidFill>
              </a:rPr>
              <a:t>King’s Budgeting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652" y="1200150"/>
            <a:ext cx="5838093" cy="3714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“King” (principal) decides who gets what, when, and why.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Plus:  Easy.  No meetings, haggling, or pressures to make the “Big King’s” (Bye) deadline.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Minus:  May only have a perceived sense of reality.  Easy to play favorites.  No good.</a:t>
            </a:r>
          </a:p>
        </p:txBody>
      </p:sp>
      <p:pic>
        <p:nvPicPr>
          <p:cNvPr id="23554" name="Picture 2" descr="Crown | head ornament | Britan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98" y="1641231"/>
            <a:ext cx="2436349" cy="204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891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Zero-Based Budgeting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85900" y="1200150"/>
            <a:ext cx="4686300" cy="3657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All previous expenses are scrapped and team starts with no budget items. Every item is added competitively.</a:t>
            </a: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/>
              <a:t>Plus:  Creates a very detailed budget tied to needs and school improvement plan that gets buy-in from all parties.  Can be very good blueprint for school.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/>
              <a:t>Minus:  Time consuming.  Can be very difficult in first year or two.  Not a lot of flexibility for changes in following year.</a:t>
            </a:r>
          </a:p>
        </p:txBody>
      </p:sp>
      <p:pic>
        <p:nvPicPr>
          <p:cNvPr id="16388" name="Picture 5" descr="j0233018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9350" y="2286000"/>
            <a:ext cx="1645444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07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  <p:bldP spid="9219" grpId="0" build="p"/>
      <p:bldP spid="9219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FFFF"/>
                </a:solidFill>
              </a:rPr>
              <a:t>Performance-Based </a:t>
            </a:r>
            <a:r>
              <a:rPr lang="en-US" altLang="en-US" dirty="0" smtClean="0">
                <a:solidFill>
                  <a:srgbClr val="00FFFF"/>
                </a:solidFill>
              </a:rPr>
              <a:t>Budgeting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1200150"/>
            <a:ext cx="5086350" cy="37719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100" dirty="0" smtClean="0"/>
              <a:t>Programs that are doing well are strengthened or expanded. Programs that are not showing positive effect are terminated or revised.</a:t>
            </a:r>
            <a:endParaRPr lang="en-US" altLang="en-US" sz="2100" dirty="0"/>
          </a:p>
          <a:p>
            <a:pPr eaLnBrk="1" hangingPunct="1">
              <a:lnSpc>
                <a:spcPct val="80000"/>
              </a:lnSpc>
            </a:pPr>
            <a:endParaRPr lang="en-US" altLang="en-US" sz="21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/>
              <a:t>Plus:  </a:t>
            </a:r>
            <a:r>
              <a:rPr lang="en-US" altLang="en-US" sz="2100" dirty="0" smtClean="0"/>
              <a:t>Virtually guarantees a positive return on investment and that the plan benefit students.</a:t>
            </a:r>
            <a:endParaRPr lang="en-US" altLang="en-US" sz="2100" dirty="0"/>
          </a:p>
          <a:p>
            <a:pPr eaLnBrk="1" hangingPunct="1">
              <a:lnSpc>
                <a:spcPct val="80000"/>
              </a:lnSpc>
            </a:pPr>
            <a:endParaRPr lang="en-US" altLang="en-US" sz="21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/>
              <a:t>Minus:  </a:t>
            </a:r>
            <a:r>
              <a:rPr lang="en-US" altLang="en-US" sz="2100" dirty="0" smtClean="0"/>
              <a:t>Requires time and effort to make data-informed decisions.</a:t>
            </a:r>
            <a:endParaRPr lang="en-US" altLang="en-US" sz="2100" dirty="0"/>
          </a:p>
        </p:txBody>
      </p:sp>
      <p:pic>
        <p:nvPicPr>
          <p:cNvPr id="17412" name="Picture 4" descr="MPj039946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053" y="3028951"/>
            <a:ext cx="1479947" cy="185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9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5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3179400" y="-35300"/>
            <a:ext cx="5964600" cy="435821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stA="86000" endPos="21000" fadeDir="5400012" sy="-100000" algn="bl" rotWithShape="0"/>
          </a:effectLst>
        </p:spPr>
      </p:pic>
      <p:grpSp>
        <p:nvGrpSpPr>
          <p:cNvPr id="263" name="Google Shape;263;p35"/>
          <p:cNvGrpSpPr/>
          <p:nvPr/>
        </p:nvGrpSpPr>
        <p:grpSpPr>
          <a:xfrm rot="-1184994">
            <a:off x="594373" y="-19102"/>
            <a:ext cx="3587996" cy="5981245"/>
            <a:chOff x="-3810" y="0"/>
            <a:chExt cx="2345095" cy="3909311"/>
          </a:xfrm>
        </p:grpSpPr>
        <p:sp>
          <p:nvSpPr>
            <p:cNvPr id="264" name="Google Shape;264;p35"/>
            <p:cNvSpPr/>
            <p:nvPr/>
          </p:nvSpPr>
          <p:spPr>
            <a:xfrm>
              <a:off x="10160" y="16510"/>
              <a:ext cx="2315885" cy="3882641"/>
            </a:xfrm>
            <a:custGeom>
              <a:avLst/>
              <a:gdLst/>
              <a:ahLst/>
              <a:cxnLst/>
              <a:rect l="l" t="t" r="r" b="b"/>
              <a:pathLst>
                <a:path w="2315885" h="3882641" extrusionOk="0">
                  <a:moveTo>
                    <a:pt x="2315885" y="3882641"/>
                  </a:moveTo>
                  <a:lnTo>
                    <a:pt x="0" y="3875021"/>
                  </a:lnTo>
                  <a:lnTo>
                    <a:pt x="0" y="1359828"/>
                  </a:lnTo>
                  <a:lnTo>
                    <a:pt x="17780" y="19050"/>
                  </a:lnTo>
                  <a:lnTo>
                    <a:pt x="1152687" y="0"/>
                  </a:lnTo>
                  <a:lnTo>
                    <a:pt x="2296835" y="5080"/>
                  </a:lnTo>
                  <a:close/>
                </a:path>
              </a:pathLst>
            </a:custGeom>
            <a:solidFill>
              <a:srgbClr val="A6A9AA"/>
            </a:solidFill>
            <a:ln>
              <a:noFill/>
            </a:ln>
          </p:spPr>
        </p:sp>
        <p:sp>
          <p:nvSpPr>
            <p:cNvPr id="265" name="Google Shape;265;p35"/>
            <p:cNvSpPr/>
            <p:nvPr/>
          </p:nvSpPr>
          <p:spPr>
            <a:xfrm>
              <a:off x="-3810" y="0"/>
              <a:ext cx="2345095" cy="3909311"/>
            </a:xfrm>
            <a:custGeom>
              <a:avLst/>
              <a:gdLst/>
              <a:ahLst/>
              <a:cxnLst/>
              <a:rect l="l" t="t" r="r" b="b"/>
              <a:pathLst>
                <a:path w="2345095" h="3909311" extrusionOk="0">
                  <a:moveTo>
                    <a:pt x="2310805" y="21590"/>
                  </a:moveTo>
                  <a:cubicBezTo>
                    <a:pt x="2312075" y="34290"/>
                    <a:pt x="2312075" y="44450"/>
                    <a:pt x="2313345" y="54610"/>
                  </a:cubicBezTo>
                  <a:cubicBezTo>
                    <a:pt x="2315885" y="122880"/>
                    <a:pt x="2317155" y="207655"/>
                    <a:pt x="2319695" y="289402"/>
                  </a:cubicBezTo>
                  <a:cubicBezTo>
                    <a:pt x="2319695" y="407481"/>
                    <a:pt x="2332395" y="2735765"/>
                    <a:pt x="2338745" y="2853844"/>
                  </a:cubicBezTo>
                  <a:cubicBezTo>
                    <a:pt x="2345095" y="3032477"/>
                    <a:pt x="2341285" y="3214138"/>
                    <a:pt x="2341285" y="3392771"/>
                  </a:cubicBezTo>
                  <a:cubicBezTo>
                    <a:pt x="2341285" y="3550210"/>
                    <a:pt x="2342555" y="3695539"/>
                    <a:pt x="2343825" y="3848351"/>
                  </a:cubicBezTo>
                  <a:cubicBezTo>
                    <a:pt x="2343825" y="3869941"/>
                    <a:pt x="2343825" y="3883911"/>
                    <a:pt x="2343825" y="3908041"/>
                  </a:cubicBezTo>
                  <a:cubicBezTo>
                    <a:pt x="2320965" y="3908041"/>
                    <a:pt x="2300645" y="3909311"/>
                    <a:pt x="2278280" y="3908041"/>
                  </a:cubicBezTo>
                  <a:cubicBezTo>
                    <a:pt x="2163223" y="3902961"/>
                    <a:pt x="2046397" y="3909311"/>
                    <a:pt x="1931340" y="3904231"/>
                  </a:cubicBezTo>
                  <a:cubicBezTo>
                    <a:pt x="1862306" y="3900420"/>
                    <a:pt x="1795043" y="3902961"/>
                    <a:pt x="1726009" y="3900420"/>
                  </a:cubicBezTo>
                  <a:cubicBezTo>
                    <a:pt x="1694147" y="3899151"/>
                    <a:pt x="1662285" y="3897881"/>
                    <a:pt x="1630423" y="3896611"/>
                  </a:cubicBezTo>
                  <a:cubicBezTo>
                    <a:pt x="1610952" y="3896611"/>
                    <a:pt x="1593251" y="3897881"/>
                    <a:pt x="1573780" y="3897881"/>
                  </a:cubicBezTo>
                  <a:cubicBezTo>
                    <a:pt x="1524217" y="3896611"/>
                    <a:pt x="1387919" y="3897881"/>
                    <a:pt x="1338357" y="3896611"/>
                  </a:cubicBezTo>
                  <a:cubicBezTo>
                    <a:pt x="1302955" y="3895341"/>
                    <a:pt x="594914" y="3904231"/>
                    <a:pt x="559512" y="3902961"/>
                  </a:cubicBezTo>
                  <a:cubicBezTo>
                    <a:pt x="550662" y="3902961"/>
                    <a:pt x="540041" y="3904231"/>
                    <a:pt x="531191" y="3904231"/>
                  </a:cubicBezTo>
                  <a:cubicBezTo>
                    <a:pt x="509950" y="3904231"/>
                    <a:pt x="490479" y="3905501"/>
                    <a:pt x="469237" y="3905501"/>
                  </a:cubicBezTo>
                  <a:cubicBezTo>
                    <a:pt x="416134" y="3905501"/>
                    <a:pt x="364801" y="3904231"/>
                    <a:pt x="311698" y="3902961"/>
                  </a:cubicBezTo>
                  <a:cubicBezTo>
                    <a:pt x="279837" y="3901691"/>
                    <a:pt x="247975" y="3900420"/>
                    <a:pt x="217883" y="3899151"/>
                  </a:cubicBezTo>
                  <a:cubicBezTo>
                    <a:pt x="161240" y="3897881"/>
                    <a:pt x="104597" y="3896611"/>
                    <a:pt x="48260" y="3896611"/>
                  </a:cubicBezTo>
                  <a:cubicBezTo>
                    <a:pt x="38100" y="3896611"/>
                    <a:pt x="29210" y="3896611"/>
                    <a:pt x="19050" y="3895341"/>
                  </a:cubicBezTo>
                  <a:cubicBezTo>
                    <a:pt x="10160" y="3894070"/>
                    <a:pt x="5080" y="3887720"/>
                    <a:pt x="7620" y="3878831"/>
                  </a:cubicBezTo>
                  <a:cubicBezTo>
                    <a:pt x="16510" y="3846923"/>
                    <a:pt x="12700" y="3771231"/>
                    <a:pt x="11430" y="3692511"/>
                  </a:cubicBezTo>
                  <a:cubicBezTo>
                    <a:pt x="10160" y="3532044"/>
                    <a:pt x="6350" y="3374605"/>
                    <a:pt x="7620" y="3214138"/>
                  </a:cubicBezTo>
                  <a:cubicBezTo>
                    <a:pt x="5080" y="3014311"/>
                    <a:pt x="0" y="540699"/>
                    <a:pt x="7620" y="337845"/>
                  </a:cubicBezTo>
                  <a:cubicBezTo>
                    <a:pt x="8890" y="298485"/>
                    <a:pt x="7620" y="256097"/>
                    <a:pt x="8890" y="216738"/>
                  </a:cubicBezTo>
                  <a:cubicBezTo>
                    <a:pt x="10160" y="153157"/>
                    <a:pt x="12700" y="8352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344" y="30480"/>
                    <a:pt x="88666" y="29210"/>
                  </a:cubicBezTo>
                  <a:cubicBezTo>
                    <a:pt x="136459" y="25400"/>
                    <a:pt x="184251" y="22860"/>
                    <a:pt x="233814" y="20320"/>
                  </a:cubicBezTo>
                  <a:cubicBezTo>
                    <a:pt x="267446" y="17780"/>
                    <a:pt x="301078" y="16510"/>
                    <a:pt x="332940" y="13970"/>
                  </a:cubicBezTo>
                  <a:cubicBezTo>
                    <a:pt x="364801" y="11430"/>
                    <a:pt x="398433" y="8890"/>
                    <a:pt x="430295" y="8890"/>
                  </a:cubicBezTo>
                  <a:cubicBezTo>
                    <a:pt x="465697" y="7620"/>
                    <a:pt x="501099" y="10160"/>
                    <a:pt x="536501" y="8890"/>
                  </a:cubicBezTo>
                  <a:cubicBezTo>
                    <a:pt x="580754" y="8890"/>
                    <a:pt x="1382609" y="6350"/>
                    <a:pt x="1426862" y="5080"/>
                  </a:cubicBezTo>
                  <a:cubicBezTo>
                    <a:pt x="1469344" y="3810"/>
                    <a:pt x="1511826" y="2540"/>
                    <a:pt x="1556079" y="2540"/>
                  </a:cubicBezTo>
                  <a:cubicBezTo>
                    <a:pt x="1628653" y="1270"/>
                    <a:pt x="1699457" y="0"/>
                    <a:pt x="1772031" y="0"/>
                  </a:cubicBezTo>
                  <a:cubicBezTo>
                    <a:pt x="1802123" y="0"/>
                    <a:pt x="1833985" y="2540"/>
                    <a:pt x="1864076" y="2540"/>
                  </a:cubicBezTo>
                  <a:cubicBezTo>
                    <a:pt x="1947271" y="3810"/>
                    <a:pt x="2032236" y="5080"/>
                    <a:pt x="2115431" y="7620"/>
                  </a:cubicBezTo>
                  <a:cubicBezTo>
                    <a:pt x="2159683" y="8890"/>
                    <a:pt x="2203936" y="12700"/>
                    <a:pt x="2248188" y="16510"/>
                  </a:cubicBezTo>
                  <a:cubicBezTo>
                    <a:pt x="2258809" y="16510"/>
                    <a:pt x="2269429" y="16510"/>
                    <a:pt x="2278280" y="16510"/>
                  </a:cubicBezTo>
                  <a:cubicBezTo>
                    <a:pt x="2291755" y="17780"/>
                    <a:pt x="2300645" y="20320"/>
                    <a:pt x="2310805" y="21590"/>
                  </a:cubicBezTo>
                  <a:close/>
                  <a:moveTo>
                    <a:pt x="2320965" y="3891531"/>
                  </a:moveTo>
                  <a:cubicBezTo>
                    <a:pt x="2322235" y="3875021"/>
                    <a:pt x="2323505" y="3862321"/>
                    <a:pt x="2323505" y="3849621"/>
                  </a:cubicBezTo>
                  <a:cubicBezTo>
                    <a:pt x="2322235" y="3680401"/>
                    <a:pt x="2320965" y="3519934"/>
                    <a:pt x="2320965" y="3347356"/>
                  </a:cubicBezTo>
                  <a:cubicBezTo>
                    <a:pt x="2320965" y="3268636"/>
                    <a:pt x="2323505" y="3189917"/>
                    <a:pt x="2322235" y="3111197"/>
                  </a:cubicBezTo>
                  <a:cubicBezTo>
                    <a:pt x="2322235" y="3038533"/>
                    <a:pt x="2320965" y="2962841"/>
                    <a:pt x="2319695" y="2890177"/>
                  </a:cubicBezTo>
                  <a:cubicBezTo>
                    <a:pt x="2314615" y="2778153"/>
                    <a:pt x="2303185" y="458952"/>
                    <a:pt x="2303185" y="346928"/>
                  </a:cubicBezTo>
                  <a:cubicBezTo>
                    <a:pt x="2300645" y="253070"/>
                    <a:pt x="2298105" y="156184"/>
                    <a:pt x="2295565" y="63500"/>
                  </a:cubicBezTo>
                  <a:cubicBezTo>
                    <a:pt x="2294295" y="44450"/>
                    <a:pt x="2293025" y="43180"/>
                    <a:pt x="2272970" y="41910"/>
                  </a:cubicBezTo>
                  <a:cubicBezTo>
                    <a:pt x="2267659" y="41910"/>
                    <a:pt x="2264119" y="41910"/>
                    <a:pt x="2258809" y="40640"/>
                  </a:cubicBezTo>
                  <a:cubicBezTo>
                    <a:pt x="2214556" y="36830"/>
                    <a:pt x="2168534" y="31750"/>
                    <a:pt x="2124281" y="30480"/>
                  </a:cubicBezTo>
                  <a:cubicBezTo>
                    <a:pt x="2016305" y="26670"/>
                    <a:pt x="1906559" y="25400"/>
                    <a:pt x="1798583" y="22860"/>
                  </a:cubicBezTo>
                  <a:cubicBezTo>
                    <a:pt x="1782652" y="22860"/>
                    <a:pt x="1764951" y="22860"/>
                    <a:pt x="1749020" y="22860"/>
                  </a:cubicBezTo>
                  <a:cubicBezTo>
                    <a:pt x="1722468" y="22860"/>
                    <a:pt x="1695917" y="22860"/>
                    <a:pt x="1671136" y="22860"/>
                  </a:cubicBezTo>
                  <a:cubicBezTo>
                    <a:pt x="1614492" y="22860"/>
                    <a:pt x="1557849" y="22860"/>
                    <a:pt x="1502976" y="24130"/>
                  </a:cubicBezTo>
                  <a:cubicBezTo>
                    <a:pt x="1455183" y="25400"/>
                    <a:pt x="649788" y="29210"/>
                    <a:pt x="601995" y="29210"/>
                  </a:cubicBezTo>
                  <a:cubicBezTo>
                    <a:pt x="524111" y="29210"/>
                    <a:pt x="446226" y="26670"/>
                    <a:pt x="368342" y="33020"/>
                  </a:cubicBezTo>
                  <a:cubicBezTo>
                    <a:pt x="327629" y="36830"/>
                    <a:pt x="288687" y="36830"/>
                    <a:pt x="249745" y="38100"/>
                  </a:cubicBezTo>
                  <a:cubicBezTo>
                    <a:pt x="182481" y="41910"/>
                    <a:pt x="115217" y="45720"/>
                    <a:pt x="49530" y="50800"/>
                  </a:cubicBezTo>
                  <a:cubicBezTo>
                    <a:pt x="36830" y="50800"/>
                    <a:pt x="34290" y="53340"/>
                    <a:pt x="33020" y="74437"/>
                  </a:cubicBezTo>
                  <a:cubicBezTo>
                    <a:pt x="31750" y="128935"/>
                    <a:pt x="31750" y="183433"/>
                    <a:pt x="30480" y="237931"/>
                  </a:cubicBezTo>
                  <a:cubicBezTo>
                    <a:pt x="29210" y="328762"/>
                    <a:pt x="26670" y="416564"/>
                    <a:pt x="25400" y="507395"/>
                  </a:cubicBezTo>
                  <a:cubicBezTo>
                    <a:pt x="20320" y="604280"/>
                    <a:pt x="26670" y="2971924"/>
                    <a:pt x="29210" y="3068810"/>
                  </a:cubicBezTo>
                  <a:cubicBezTo>
                    <a:pt x="29210" y="3171751"/>
                    <a:pt x="29210" y="3277719"/>
                    <a:pt x="30480" y="3380660"/>
                  </a:cubicBezTo>
                  <a:cubicBezTo>
                    <a:pt x="30480" y="3456352"/>
                    <a:pt x="33020" y="3532044"/>
                    <a:pt x="33020" y="3607736"/>
                  </a:cubicBezTo>
                  <a:cubicBezTo>
                    <a:pt x="33020" y="3689483"/>
                    <a:pt x="33020" y="3771231"/>
                    <a:pt x="31750" y="3849620"/>
                  </a:cubicBezTo>
                  <a:cubicBezTo>
                    <a:pt x="31750" y="3853431"/>
                    <a:pt x="31750" y="3855970"/>
                    <a:pt x="31750" y="3859781"/>
                  </a:cubicBezTo>
                  <a:cubicBezTo>
                    <a:pt x="31750" y="3869941"/>
                    <a:pt x="35560" y="3873751"/>
                    <a:pt x="44450" y="3873751"/>
                  </a:cubicBezTo>
                  <a:cubicBezTo>
                    <a:pt x="63884" y="3873751"/>
                    <a:pt x="88666" y="3875020"/>
                    <a:pt x="111677" y="3875020"/>
                  </a:cubicBezTo>
                  <a:cubicBezTo>
                    <a:pt x="145309" y="3875020"/>
                    <a:pt x="180711" y="3872481"/>
                    <a:pt x="214343" y="3875020"/>
                  </a:cubicBezTo>
                  <a:cubicBezTo>
                    <a:pt x="269216" y="3878831"/>
                    <a:pt x="324089" y="3881370"/>
                    <a:pt x="378962" y="3880101"/>
                  </a:cubicBezTo>
                  <a:cubicBezTo>
                    <a:pt x="414364" y="3878831"/>
                    <a:pt x="447996" y="3881370"/>
                    <a:pt x="483398" y="3881370"/>
                  </a:cubicBezTo>
                  <a:cubicBezTo>
                    <a:pt x="534731" y="3881370"/>
                    <a:pt x="586064" y="3880101"/>
                    <a:pt x="637397" y="3881370"/>
                  </a:cubicBezTo>
                  <a:cubicBezTo>
                    <a:pt x="713511" y="3882641"/>
                    <a:pt x="1548999" y="3872481"/>
                    <a:pt x="1626883" y="3875020"/>
                  </a:cubicBezTo>
                  <a:cubicBezTo>
                    <a:pt x="1660515" y="3876291"/>
                    <a:pt x="1694147" y="3877561"/>
                    <a:pt x="1726009" y="3877561"/>
                  </a:cubicBezTo>
                  <a:cubicBezTo>
                    <a:pt x="1784422" y="3880101"/>
                    <a:pt x="1841065" y="3876291"/>
                    <a:pt x="1899478" y="3880101"/>
                  </a:cubicBezTo>
                  <a:cubicBezTo>
                    <a:pt x="1947271" y="3882641"/>
                    <a:pt x="1995064" y="3882641"/>
                    <a:pt x="2042856" y="3885181"/>
                  </a:cubicBezTo>
                  <a:cubicBezTo>
                    <a:pt x="2113660" y="3888991"/>
                    <a:pt x="2184464" y="3891531"/>
                    <a:pt x="2255269" y="3892801"/>
                  </a:cubicBezTo>
                  <a:cubicBezTo>
                    <a:pt x="2281820" y="3892801"/>
                    <a:pt x="2300645" y="3891531"/>
                    <a:pt x="2320965" y="3891531"/>
                  </a:cubicBezTo>
                  <a:close/>
                </a:path>
              </a:pathLst>
            </a:custGeom>
            <a:solidFill>
              <a:srgbClr val="A6A9A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5"/>
          <p:cNvGrpSpPr/>
          <p:nvPr/>
        </p:nvGrpSpPr>
        <p:grpSpPr>
          <a:xfrm rot="-1178339">
            <a:off x="-1417531" y="-235387"/>
            <a:ext cx="5051224" cy="6475759"/>
            <a:chOff x="-3810" y="0"/>
            <a:chExt cx="2903503" cy="4232538"/>
          </a:xfrm>
        </p:grpSpPr>
        <p:sp>
          <p:nvSpPr>
            <p:cNvPr id="267" name="Google Shape;267;p35"/>
            <p:cNvSpPr/>
            <p:nvPr/>
          </p:nvSpPr>
          <p:spPr>
            <a:xfrm>
              <a:off x="10160" y="16510"/>
              <a:ext cx="2874293" cy="4205868"/>
            </a:xfrm>
            <a:custGeom>
              <a:avLst/>
              <a:gdLst/>
              <a:ahLst/>
              <a:cxnLst/>
              <a:rect l="l" t="t" r="r" b="b"/>
              <a:pathLst>
                <a:path w="2874293" h="4205868" extrusionOk="0">
                  <a:moveTo>
                    <a:pt x="2874293" y="4205868"/>
                  </a:moveTo>
                  <a:lnTo>
                    <a:pt x="0" y="4198248"/>
                  </a:lnTo>
                  <a:lnTo>
                    <a:pt x="0" y="1471932"/>
                  </a:lnTo>
                  <a:lnTo>
                    <a:pt x="17780" y="19050"/>
                  </a:lnTo>
                  <a:lnTo>
                    <a:pt x="1431173" y="0"/>
                  </a:lnTo>
                  <a:lnTo>
                    <a:pt x="2855243" y="5080"/>
                  </a:lnTo>
                  <a:close/>
                </a:path>
              </a:pathLst>
            </a:custGeom>
            <a:solidFill>
              <a:srgbClr val="BD162C"/>
            </a:solidFill>
            <a:ln>
              <a:noFill/>
            </a:ln>
          </p:spPr>
        </p:sp>
        <p:sp>
          <p:nvSpPr>
            <p:cNvPr id="268" name="Google Shape;268;p35"/>
            <p:cNvSpPr/>
            <p:nvPr/>
          </p:nvSpPr>
          <p:spPr>
            <a:xfrm>
              <a:off x="-3810" y="0"/>
              <a:ext cx="2903503" cy="4232538"/>
            </a:xfrm>
            <a:custGeom>
              <a:avLst/>
              <a:gdLst/>
              <a:ahLst/>
              <a:cxnLst/>
              <a:rect l="l" t="t" r="r" b="b"/>
              <a:pathLst>
                <a:path w="2903503" h="4232538" extrusionOk="0">
                  <a:moveTo>
                    <a:pt x="2869213" y="21590"/>
                  </a:moveTo>
                  <a:cubicBezTo>
                    <a:pt x="2870483" y="34290"/>
                    <a:pt x="2870483" y="44450"/>
                    <a:pt x="2871753" y="54610"/>
                  </a:cubicBezTo>
                  <a:cubicBezTo>
                    <a:pt x="2874293" y="127881"/>
                    <a:pt x="2875563" y="219900"/>
                    <a:pt x="2878103" y="308632"/>
                  </a:cubicBezTo>
                  <a:cubicBezTo>
                    <a:pt x="2878103" y="436801"/>
                    <a:pt x="2890803" y="2964026"/>
                    <a:pt x="2897153" y="3092194"/>
                  </a:cubicBezTo>
                  <a:cubicBezTo>
                    <a:pt x="2903503" y="3286091"/>
                    <a:pt x="2899693" y="3483273"/>
                    <a:pt x="2899693" y="3677170"/>
                  </a:cubicBezTo>
                  <a:cubicBezTo>
                    <a:pt x="2899693" y="3848061"/>
                    <a:pt x="2900963" y="4005807"/>
                    <a:pt x="2902233" y="4171578"/>
                  </a:cubicBezTo>
                  <a:cubicBezTo>
                    <a:pt x="2902233" y="4193168"/>
                    <a:pt x="2902233" y="4207138"/>
                    <a:pt x="2902233" y="4231268"/>
                  </a:cubicBezTo>
                  <a:cubicBezTo>
                    <a:pt x="2879373" y="4231268"/>
                    <a:pt x="2859053" y="4232538"/>
                    <a:pt x="2834876" y="4231268"/>
                  </a:cubicBezTo>
                  <a:cubicBezTo>
                    <a:pt x="2691034" y="4226188"/>
                    <a:pt x="2544980" y="4232538"/>
                    <a:pt x="2401138" y="4227458"/>
                  </a:cubicBezTo>
                  <a:cubicBezTo>
                    <a:pt x="2314833" y="4223648"/>
                    <a:pt x="2230740" y="4226188"/>
                    <a:pt x="2144435" y="4223648"/>
                  </a:cubicBezTo>
                  <a:cubicBezTo>
                    <a:pt x="2104602" y="4222378"/>
                    <a:pt x="2064769" y="4221108"/>
                    <a:pt x="2024936" y="4219838"/>
                  </a:cubicBezTo>
                  <a:cubicBezTo>
                    <a:pt x="2000593" y="4219838"/>
                    <a:pt x="1978464" y="4221108"/>
                    <a:pt x="1954121" y="4221108"/>
                  </a:cubicBezTo>
                  <a:cubicBezTo>
                    <a:pt x="1892159" y="4219838"/>
                    <a:pt x="1721762" y="4221108"/>
                    <a:pt x="1659799" y="4219838"/>
                  </a:cubicBezTo>
                  <a:cubicBezTo>
                    <a:pt x="1615540" y="4218568"/>
                    <a:pt x="730359" y="4227458"/>
                    <a:pt x="686100" y="4226188"/>
                  </a:cubicBezTo>
                  <a:cubicBezTo>
                    <a:pt x="675036" y="4226188"/>
                    <a:pt x="661758" y="4227458"/>
                    <a:pt x="650693" y="4227458"/>
                  </a:cubicBezTo>
                  <a:cubicBezTo>
                    <a:pt x="624138" y="4227458"/>
                    <a:pt x="599795" y="4228728"/>
                    <a:pt x="573240" y="4228728"/>
                  </a:cubicBezTo>
                  <a:cubicBezTo>
                    <a:pt x="506851" y="4228728"/>
                    <a:pt x="442676" y="4227458"/>
                    <a:pt x="376287" y="4226188"/>
                  </a:cubicBezTo>
                  <a:cubicBezTo>
                    <a:pt x="336454" y="4224918"/>
                    <a:pt x="296621" y="4223648"/>
                    <a:pt x="259001" y="4222378"/>
                  </a:cubicBezTo>
                  <a:cubicBezTo>
                    <a:pt x="188186" y="4221108"/>
                    <a:pt x="117372" y="4219838"/>
                    <a:pt x="48260" y="4219838"/>
                  </a:cubicBezTo>
                  <a:cubicBezTo>
                    <a:pt x="38100" y="4219838"/>
                    <a:pt x="29210" y="4219838"/>
                    <a:pt x="19050" y="4218568"/>
                  </a:cubicBezTo>
                  <a:cubicBezTo>
                    <a:pt x="10160" y="4217298"/>
                    <a:pt x="5080" y="4210948"/>
                    <a:pt x="7620" y="4202058"/>
                  </a:cubicBezTo>
                  <a:cubicBezTo>
                    <a:pt x="16510" y="4170126"/>
                    <a:pt x="12700" y="4087967"/>
                    <a:pt x="11430" y="4002521"/>
                  </a:cubicBezTo>
                  <a:cubicBezTo>
                    <a:pt x="10160" y="3828343"/>
                    <a:pt x="6350" y="3657452"/>
                    <a:pt x="7620" y="3483273"/>
                  </a:cubicBezTo>
                  <a:cubicBezTo>
                    <a:pt x="5080" y="3266372"/>
                    <a:pt x="0" y="581401"/>
                    <a:pt x="7620" y="361214"/>
                  </a:cubicBezTo>
                  <a:cubicBezTo>
                    <a:pt x="8890" y="318491"/>
                    <a:pt x="7620" y="272482"/>
                    <a:pt x="8890" y="229759"/>
                  </a:cubicBezTo>
                  <a:cubicBezTo>
                    <a:pt x="10160" y="160745"/>
                    <a:pt x="12700" y="8515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2048" y="30480"/>
                    <a:pt x="97455" y="29210"/>
                  </a:cubicBezTo>
                  <a:cubicBezTo>
                    <a:pt x="157205" y="25400"/>
                    <a:pt x="216955" y="22860"/>
                    <a:pt x="278917" y="20320"/>
                  </a:cubicBezTo>
                  <a:cubicBezTo>
                    <a:pt x="320963" y="17780"/>
                    <a:pt x="363009" y="16510"/>
                    <a:pt x="402843" y="13970"/>
                  </a:cubicBezTo>
                  <a:cubicBezTo>
                    <a:pt x="442676" y="11430"/>
                    <a:pt x="484722" y="8890"/>
                    <a:pt x="524555" y="8890"/>
                  </a:cubicBezTo>
                  <a:cubicBezTo>
                    <a:pt x="568814" y="7620"/>
                    <a:pt x="613073" y="10160"/>
                    <a:pt x="657332" y="8890"/>
                  </a:cubicBezTo>
                  <a:cubicBezTo>
                    <a:pt x="712656" y="8890"/>
                    <a:pt x="1715123" y="6350"/>
                    <a:pt x="1770447" y="5080"/>
                  </a:cubicBezTo>
                  <a:cubicBezTo>
                    <a:pt x="1823557" y="3810"/>
                    <a:pt x="1876668" y="2540"/>
                    <a:pt x="1931992" y="2540"/>
                  </a:cubicBezTo>
                  <a:cubicBezTo>
                    <a:pt x="2022723" y="1270"/>
                    <a:pt x="2111241" y="0"/>
                    <a:pt x="2201972" y="0"/>
                  </a:cubicBezTo>
                  <a:cubicBezTo>
                    <a:pt x="2239592" y="0"/>
                    <a:pt x="2279425" y="2540"/>
                    <a:pt x="2317046" y="2540"/>
                  </a:cubicBezTo>
                  <a:cubicBezTo>
                    <a:pt x="2421054" y="3810"/>
                    <a:pt x="2527276" y="5080"/>
                    <a:pt x="2631285" y="7620"/>
                  </a:cubicBezTo>
                  <a:cubicBezTo>
                    <a:pt x="2686608" y="8890"/>
                    <a:pt x="2741932" y="12700"/>
                    <a:pt x="2797256" y="16510"/>
                  </a:cubicBezTo>
                  <a:cubicBezTo>
                    <a:pt x="2810534" y="16510"/>
                    <a:pt x="2823811" y="16510"/>
                    <a:pt x="2834876" y="16510"/>
                  </a:cubicBezTo>
                  <a:cubicBezTo>
                    <a:pt x="2850163" y="17780"/>
                    <a:pt x="2859053" y="20320"/>
                    <a:pt x="2869213" y="21590"/>
                  </a:cubicBezTo>
                  <a:close/>
                  <a:moveTo>
                    <a:pt x="2879373" y="4214758"/>
                  </a:moveTo>
                  <a:cubicBezTo>
                    <a:pt x="2880643" y="4198248"/>
                    <a:pt x="2881913" y="4185548"/>
                    <a:pt x="2881913" y="4172848"/>
                  </a:cubicBezTo>
                  <a:cubicBezTo>
                    <a:pt x="2880643" y="3989376"/>
                    <a:pt x="2879373" y="3815198"/>
                    <a:pt x="2879373" y="3627874"/>
                  </a:cubicBezTo>
                  <a:cubicBezTo>
                    <a:pt x="2879373" y="3542428"/>
                    <a:pt x="2881913" y="3456982"/>
                    <a:pt x="2880643" y="3371536"/>
                  </a:cubicBezTo>
                  <a:cubicBezTo>
                    <a:pt x="2880643" y="3292663"/>
                    <a:pt x="2879373" y="3210504"/>
                    <a:pt x="2878103" y="3131631"/>
                  </a:cubicBezTo>
                  <a:cubicBezTo>
                    <a:pt x="2873023" y="3010035"/>
                    <a:pt x="2861593" y="492669"/>
                    <a:pt x="2861593" y="371073"/>
                  </a:cubicBezTo>
                  <a:cubicBezTo>
                    <a:pt x="2859053" y="269195"/>
                    <a:pt x="2856513" y="164031"/>
                    <a:pt x="2853973" y="63500"/>
                  </a:cubicBezTo>
                  <a:cubicBezTo>
                    <a:pt x="2852703" y="44450"/>
                    <a:pt x="2851433" y="43180"/>
                    <a:pt x="2828237" y="41910"/>
                  </a:cubicBezTo>
                  <a:cubicBezTo>
                    <a:pt x="2821598" y="41910"/>
                    <a:pt x="2817173" y="41910"/>
                    <a:pt x="2810534" y="40640"/>
                  </a:cubicBezTo>
                  <a:cubicBezTo>
                    <a:pt x="2755210" y="36830"/>
                    <a:pt x="2697673" y="31750"/>
                    <a:pt x="2642349" y="30480"/>
                  </a:cubicBezTo>
                  <a:cubicBezTo>
                    <a:pt x="2507359" y="26670"/>
                    <a:pt x="2370156" y="25400"/>
                    <a:pt x="2235166" y="22860"/>
                  </a:cubicBezTo>
                  <a:cubicBezTo>
                    <a:pt x="2215250" y="22860"/>
                    <a:pt x="2193120" y="22860"/>
                    <a:pt x="2173204" y="22860"/>
                  </a:cubicBezTo>
                  <a:cubicBezTo>
                    <a:pt x="2140009" y="22860"/>
                    <a:pt x="2106815" y="22860"/>
                    <a:pt x="2075834" y="22860"/>
                  </a:cubicBezTo>
                  <a:cubicBezTo>
                    <a:pt x="2005019" y="22860"/>
                    <a:pt x="1934205" y="22860"/>
                    <a:pt x="1865604" y="24130"/>
                  </a:cubicBezTo>
                  <a:cubicBezTo>
                    <a:pt x="1805854" y="25400"/>
                    <a:pt x="798961" y="29210"/>
                    <a:pt x="739211" y="29210"/>
                  </a:cubicBezTo>
                  <a:cubicBezTo>
                    <a:pt x="641841" y="29210"/>
                    <a:pt x="544472" y="26670"/>
                    <a:pt x="447102" y="33020"/>
                  </a:cubicBezTo>
                  <a:cubicBezTo>
                    <a:pt x="396204" y="36830"/>
                    <a:pt x="347519" y="36830"/>
                    <a:pt x="298834" y="38100"/>
                  </a:cubicBezTo>
                  <a:cubicBezTo>
                    <a:pt x="214742" y="41910"/>
                    <a:pt x="130650" y="45720"/>
                    <a:pt x="49530" y="50800"/>
                  </a:cubicBezTo>
                  <a:cubicBezTo>
                    <a:pt x="36830" y="50800"/>
                    <a:pt x="34290" y="53340"/>
                    <a:pt x="33020" y="75299"/>
                  </a:cubicBezTo>
                  <a:cubicBezTo>
                    <a:pt x="31750" y="134454"/>
                    <a:pt x="31750" y="193609"/>
                    <a:pt x="30480" y="252763"/>
                  </a:cubicBezTo>
                  <a:cubicBezTo>
                    <a:pt x="29210" y="351355"/>
                    <a:pt x="26670" y="446660"/>
                    <a:pt x="25400" y="545251"/>
                  </a:cubicBezTo>
                  <a:cubicBezTo>
                    <a:pt x="20320" y="650415"/>
                    <a:pt x="26670" y="3220363"/>
                    <a:pt x="29210" y="3325527"/>
                  </a:cubicBezTo>
                  <a:cubicBezTo>
                    <a:pt x="29210" y="3437264"/>
                    <a:pt x="29210" y="3552287"/>
                    <a:pt x="30480" y="3664024"/>
                  </a:cubicBezTo>
                  <a:cubicBezTo>
                    <a:pt x="30480" y="3746184"/>
                    <a:pt x="33020" y="3828343"/>
                    <a:pt x="33020" y="3910503"/>
                  </a:cubicBezTo>
                  <a:cubicBezTo>
                    <a:pt x="33020" y="3999235"/>
                    <a:pt x="33020" y="4087967"/>
                    <a:pt x="31750" y="4172848"/>
                  </a:cubicBezTo>
                  <a:cubicBezTo>
                    <a:pt x="31750" y="4176658"/>
                    <a:pt x="31750" y="4179198"/>
                    <a:pt x="31750" y="4183008"/>
                  </a:cubicBezTo>
                  <a:cubicBezTo>
                    <a:pt x="31750" y="4193168"/>
                    <a:pt x="35560" y="4196978"/>
                    <a:pt x="44450" y="4196978"/>
                  </a:cubicBezTo>
                  <a:cubicBezTo>
                    <a:pt x="66474" y="4196978"/>
                    <a:pt x="97455" y="4198248"/>
                    <a:pt x="126224" y="4198248"/>
                  </a:cubicBezTo>
                  <a:cubicBezTo>
                    <a:pt x="168270" y="4198248"/>
                    <a:pt x="212529" y="4195708"/>
                    <a:pt x="254575" y="4198248"/>
                  </a:cubicBezTo>
                  <a:cubicBezTo>
                    <a:pt x="323176" y="4202058"/>
                    <a:pt x="391778" y="4204598"/>
                    <a:pt x="460379" y="4203328"/>
                  </a:cubicBezTo>
                  <a:cubicBezTo>
                    <a:pt x="504638" y="4202058"/>
                    <a:pt x="546684" y="4204598"/>
                    <a:pt x="590943" y="4204598"/>
                  </a:cubicBezTo>
                  <a:cubicBezTo>
                    <a:pt x="655119" y="4204598"/>
                    <a:pt x="719295" y="4203328"/>
                    <a:pt x="783470" y="4204598"/>
                  </a:cubicBezTo>
                  <a:cubicBezTo>
                    <a:pt x="878627" y="4205868"/>
                    <a:pt x="1923140" y="4195708"/>
                    <a:pt x="2020510" y="4198248"/>
                  </a:cubicBezTo>
                  <a:cubicBezTo>
                    <a:pt x="2062556" y="4199518"/>
                    <a:pt x="2104602" y="4200788"/>
                    <a:pt x="2144435" y="4200788"/>
                  </a:cubicBezTo>
                  <a:cubicBezTo>
                    <a:pt x="2217463" y="4203328"/>
                    <a:pt x="2288277" y="4199518"/>
                    <a:pt x="2361305" y="4203328"/>
                  </a:cubicBezTo>
                  <a:cubicBezTo>
                    <a:pt x="2421054" y="4205868"/>
                    <a:pt x="2480804" y="4205868"/>
                    <a:pt x="2540554" y="4208408"/>
                  </a:cubicBezTo>
                  <a:cubicBezTo>
                    <a:pt x="2629072" y="4212218"/>
                    <a:pt x="2717590" y="4214758"/>
                    <a:pt x="2806108" y="4216028"/>
                  </a:cubicBezTo>
                  <a:cubicBezTo>
                    <a:pt x="2839302" y="4216028"/>
                    <a:pt x="2859053" y="4214758"/>
                    <a:pt x="2879373" y="4214758"/>
                  </a:cubicBezTo>
                  <a:close/>
                </a:path>
              </a:pathLst>
            </a:custGeom>
            <a:solidFill>
              <a:srgbClr val="BD162C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69" name="Google Shape;269;p35"/>
          <p:cNvCxnSpPr/>
          <p:nvPr/>
        </p:nvCxnSpPr>
        <p:spPr>
          <a:xfrm rot="10800000">
            <a:off x="2837725" y="-201400"/>
            <a:ext cx="2112300" cy="5683500"/>
          </a:xfrm>
          <a:prstGeom prst="straightConnector1">
            <a:avLst/>
          </a:prstGeom>
          <a:noFill/>
          <a:ln w="1047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0" name="Google Shape;270;p35"/>
          <p:cNvSpPr txBox="1">
            <a:spLocks noGrp="1"/>
          </p:cNvSpPr>
          <p:nvPr>
            <p:ph type="title" idx="4294967295"/>
          </p:nvPr>
        </p:nvSpPr>
        <p:spPr>
          <a:xfrm>
            <a:off x="421825" y="90075"/>
            <a:ext cx="3027000" cy="8418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Involving Stakeholders</a:t>
            </a:r>
            <a:endParaRPr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1" name="Google Shape;271;p35"/>
          <p:cNvSpPr txBox="1"/>
          <p:nvPr/>
        </p:nvSpPr>
        <p:spPr>
          <a:xfrm>
            <a:off x="421825" y="1316103"/>
            <a:ext cx="2682446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Leadership Team</a:t>
            </a:r>
            <a:endParaRPr sz="24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School Staff</a:t>
            </a:r>
            <a:endParaRPr sz="24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Students</a:t>
            </a:r>
            <a:endParaRPr sz="24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Community</a:t>
            </a:r>
            <a:endParaRPr sz="24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72" name="Google Shape;27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40993" y="1555570"/>
            <a:ext cx="262050" cy="31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40993" y="2108242"/>
            <a:ext cx="262050" cy="31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40993" y="2660914"/>
            <a:ext cx="262050" cy="31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40993" y="3213586"/>
            <a:ext cx="262050" cy="310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709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9AA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0"/>
          <p:cNvSpPr txBox="1"/>
          <p:nvPr/>
        </p:nvSpPr>
        <p:spPr>
          <a:xfrm>
            <a:off x="405770" y="-61940"/>
            <a:ext cx="8288069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District Budget</a:t>
            </a:r>
            <a:r>
              <a:rPr kumimoji="0" lang="en" sz="6400" b="0" i="0" u="none" strike="noStrike" kern="0" cap="none" spc="0" normalizeH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 Meeting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34" name="Google Shape;534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5550" y="-312037"/>
            <a:ext cx="1140337" cy="6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8352" y="4831463"/>
            <a:ext cx="1140337" cy="6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" y="0"/>
            <a:ext cx="262050" cy="3108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35987" y="1116543"/>
            <a:ext cx="8923605" cy="376667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Report on data, what worked, what did not, and 2023-2024 site plan (Max 8 slides).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Staff and Community involvement in budget planning (1 slide)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Allocation BAR for each fund awarded using 2022-2023 amounts.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ATHLETICS: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a. Expense estimate for each sport using the district budgeting spreadsheet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b. Equipment and uniform rotation for six years</a:t>
            </a:r>
          </a:p>
        </p:txBody>
      </p:sp>
    </p:spTree>
    <p:extLst>
      <p:ext uri="{BB962C8B-B14F-4D97-AF65-F5344CB8AC3E}">
        <p14:creationId xmlns:p14="http://schemas.microsoft.com/office/powerpoint/2010/main" val="88424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D162C"/>
            </a:gs>
            <a:gs pos="86000">
              <a:srgbClr val="B83B4C"/>
            </a:gs>
            <a:gs pos="88000">
              <a:srgbClr val="B54E5C"/>
            </a:gs>
            <a:gs pos="90000">
              <a:srgbClr val="B2606B"/>
            </a:gs>
            <a:gs pos="100000">
              <a:srgbClr val="A6A9AA"/>
            </a:gs>
          </a:gsLst>
          <a:lin ang="5400012" scaled="0"/>
        </a:gra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Vision:</a:t>
            </a:r>
            <a:endParaRPr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9" name="Google Shape;139;p2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lt1"/>
                </a:solidFill>
              </a:rPr>
              <a:t>How can a budget help or hurt a school or department?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140" name="Google Shape;140;p26"/>
          <p:cNvPicPr preferRelativeResize="0"/>
          <p:nvPr/>
        </p:nvPicPr>
        <p:blipFill rotWithShape="1">
          <a:blip r:embed="rId3">
            <a:alphaModFix/>
          </a:blip>
          <a:srcRect r="3939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75650" cy="47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6"/>
          <p:cNvSpPr txBox="1"/>
          <p:nvPr/>
        </p:nvSpPr>
        <p:spPr>
          <a:xfrm>
            <a:off x="475650" y="37725"/>
            <a:ext cx="249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A9AA"/>
                </a:solidFill>
                <a:latin typeface="Cambria"/>
                <a:ea typeface="Cambria"/>
                <a:cs typeface="Cambria"/>
                <a:sym typeface="Cambria"/>
              </a:rPr>
              <a:t>Bernalillo Public Schools</a:t>
            </a:r>
            <a:endParaRPr>
              <a:solidFill>
                <a:srgbClr val="A6A9AA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19" y="-36699"/>
            <a:ext cx="555037" cy="5490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181" t="28172" r="26964" b="12178"/>
          <a:stretch/>
        </p:blipFill>
        <p:spPr>
          <a:xfrm>
            <a:off x="1694528" y="896614"/>
            <a:ext cx="5507121" cy="406165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70193" y="0"/>
            <a:ext cx="7648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District Budget Survey</a:t>
            </a:r>
            <a:endParaRPr kumimoji="0" lang="en-US" sz="5400" b="1" i="0" u="none" strike="noStrike" kern="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5115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9AA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7"/>
          <p:cNvSpPr/>
          <p:nvPr/>
        </p:nvSpPr>
        <p:spPr>
          <a:xfrm>
            <a:off x="2870025" y="2119525"/>
            <a:ext cx="685200" cy="709500"/>
          </a:xfrm>
          <a:prstGeom prst="ellipse">
            <a:avLst/>
          </a:prstGeom>
          <a:solidFill>
            <a:srgbClr val="BD162C"/>
          </a:solidFill>
          <a:ln w="9525" cap="flat" cmpd="sng">
            <a:solidFill>
              <a:srgbClr val="A6A9A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7" name="Google Shape;307;p37"/>
          <p:cNvSpPr/>
          <p:nvPr/>
        </p:nvSpPr>
        <p:spPr>
          <a:xfrm>
            <a:off x="2870025" y="700525"/>
            <a:ext cx="685200" cy="709500"/>
          </a:xfrm>
          <a:prstGeom prst="ellipse">
            <a:avLst/>
          </a:prstGeom>
          <a:solidFill>
            <a:srgbClr val="BD162C"/>
          </a:solidFill>
          <a:ln w="9525" cap="flat" cmpd="sng">
            <a:solidFill>
              <a:srgbClr val="A6A9A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8" name="Google Shape;308;p37"/>
          <p:cNvSpPr/>
          <p:nvPr/>
        </p:nvSpPr>
        <p:spPr>
          <a:xfrm>
            <a:off x="4898525" y="1410025"/>
            <a:ext cx="685200" cy="709500"/>
          </a:xfrm>
          <a:prstGeom prst="ellipse">
            <a:avLst/>
          </a:prstGeom>
          <a:solidFill>
            <a:srgbClr val="BD162C"/>
          </a:solidFill>
          <a:ln w="9525" cap="flat" cmpd="sng">
            <a:solidFill>
              <a:srgbClr val="A6A9A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9" name="Google Shape;309;p37"/>
          <p:cNvSpPr/>
          <p:nvPr/>
        </p:nvSpPr>
        <p:spPr>
          <a:xfrm>
            <a:off x="2870025" y="3538525"/>
            <a:ext cx="685200" cy="709500"/>
          </a:xfrm>
          <a:prstGeom prst="ellipse">
            <a:avLst/>
          </a:prstGeom>
          <a:solidFill>
            <a:srgbClr val="BD162C"/>
          </a:solidFill>
          <a:ln w="9525" cap="flat" cmpd="sng">
            <a:solidFill>
              <a:srgbClr val="A6A9A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0" name="Google Shape;310;p37"/>
          <p:cNvSpPr/>
          <p:nvPr/>
        </p:nvSpPr>
        <p:spPr>
          <a:xfrm>
            <a:off x="4898525" y="2829025"/>
            <a:ext cx="685200" cy="709500"/>
          </a:xfrm>
          <a:prstGeom prst="ellipse">
            <a:avLst/>
          </a:prstGeom>
          <a:solidFill>
            <a:srgbClr val="BD162C"/>
          </a:solidFill>
          <a:ln w="9525" cap="flat" cmpd="sng">
            <a:solidFill>
              <a:srgbClr val="A6A9A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11" name="Google Shape;311;p37"/>
          <p:cNvCxnSpPr>
            <a:stCxn id="307" idx="6"/>
            <a:endCxn id="308" idx="2"/>
          </p:cNvCxnSpPr>
          <p:nvPr/>
        </p:nvCxnSpPr>
        <p:spPr>
          <a:xfrm>
            <a:off x="3555225" y="1055275"/>
            <a:ext cx="1343400" cy="7095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2" name="Google Shape;312;p37"/>
          <p:cNvCxnSpPr>
            <a:stCxn id="308" idx="2"/>
            <a:endCxn id="306" idx="6"/>
          </p:cNvCxnSpPr>
          <p:nvPr/>
        </p:nvCxnSpPr>
        <p:spPr>
          <a:xfrm flipH="1">
            <a:off x="3555125" y="1764775"/>
            <a:ext cx="1343400" cy="7095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3" name="Google Shape;313;p37"/>
          <p:cNvCxnSpPr>
            <a:stCxn id="306" idx="6"/>
            <a:endCxn id="310" idx="2"/>
          </p:cNvCxnSpPr>
          <p:nvPr/>
        </p:nvCxnSpPr>
        <p:spPr>
          <a:xfrm>
            <a:off x="3555225" y="2474275"/>
            <a:ext cx="1343400" cy="7095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" name="Google Shape;314;p37"/>
          <p:cNvCxnSpPr>
            <a:stCxn id="310" idx="2"/>
            <a:endCxn id="309" idx="6"/>
          </p:cNvCxnSpPr>
          <p:nvPr/>
        </p:nvCxnSpPr>
        <p:spPr>
          <a:xfrm flipH="1">
            <a:off x="3555125" y="3183775"/>
            <a:ext cx="1343400" cy="7095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5" name="Google Shape;315;p37"/>
          <p:cNvSpPr/>
          <p:nvPr/>
        </p:nvSpPr>
        <p:spPr>
          <a:xfrm>
            <a:off x="3028500" y="775725"/>
            <a:ext cx="368275" cy="5591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EEEEE"/>
                </a:solidFill>
                <a:effectLst/>
                <a:uLnTx/>
                <a:uFillTx/>
                <a:latin typeface="Cambria"/>
                <a:cs typeface="Arial"/>
                <a:sym typeface="Arial"/>
              </a:rPr>
              <a:t>1</a:t>
            </a:r>
          </a:p>
        </p:txBody>
      </p:sp>
      <p:sp>
        <p:nvSpPr>
          <p:cNvPr id="316" name="Google Shape;316;p37"/>
          <p:cNvSpPr/>
          <p:nvPr/>
        </p:nvSpPr>
        <p:spPr>
          <a:xfrm>
            <a:off x="5047050" y="1485225"/>
            <a:ext cx="388156" cy="5591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EEEEE"/>
                </a:solidFill>
                <a:effectLst/>
                <a:uLnTx/>
                <a:uFillTx/>
                <a:latin typeface="Cambria"/>
                <a:cs typeface="Arial"/>
                <a:sym typeface="Arial"/>
              </a:rPr>
              <a:t>2</a:t>
            </a:r>
          </a:p>
        </p:txBody>
      </p:sp>
      <p:sp>
        <p:nvSpPr>
          <p:cNvPr id="317" name="Google Shape;317;p37"/>
          <p:cNvSpPr/>
          <p:nvPr/>
        </p:nvSpPr>
        <p:spPr>
          <a:xfrm>
            <a:off x="3021875" y="2191400"/>
            <a:ext cx="381529" cy="5657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EEEEE"/>
                </a:solidFill>
                <a:effectLst/>
                <a:uLnTx/>
                <a:uFillTx/>
                <a:latin typeface="Cambria"/>
                <a:cs typeface="Arial"/>
                <a:sym typeface="Arial"/>
              </a:rPr>
              <a:t>3</a:t>
            </a:r>
          </a:p>
        </p:txBody>
      </p:sp>
      <p:sp>
        <p:nvSpPr>
          <p:cNvPr id="318" name="Google Shape;318;p37"/>
          <p:cNvSpPr/>
          <p:nvPr/>
        </p:nvSpPr>
        <p:spPr>
          <a:xfrm>
            <a:off x="4981712" y="2905875"/>
            <a:ext cx="453480" cy="5557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EEEEE"/>
                </a:solidFill>
                <a:effectLst/>
                <a:uLnTx/>
                <a:uFillTx/>
                <a:latin typeface="Cambria"/>
                <a:cs typeface="Arial"/>
                <a:sym typeface="Arial"/>
              </a:rPr>
              <a:t>4</a:t>
            </a:r>
          </a:p>
        </p:txBody>
      </p:sp>
      <p:sp>
        <p:nvSpPr>
          <p:cNvPr id="319" name="Google Shape;319;p37"/>
          <p:cNvSpPr/>
          <p:nvPr/>
        </p:nvSpPr>
        <p:spPr>
          <a:xfrm>
            <a:off x="3020462" y="3600038"/>
            <a:ext cx="384369" cy="5864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EEEEE"/>
                </a:solidFill>
                <a:effectLst/>
                <a:uLnTx/>
                <a:uFillTx/>
                <a:latin typeface="Cambria"/>
                <a:cs typeface="Arial"/>
                <a:sym typeface="Arial"/>
              </a:rPr>
              <a:t>5</a:t>
            </a:r>
          </a:p>
        </p:txBody>
      </p:sp>
      <p:sp>
        <p:nvSpPr>
          <p:cNvPr id="320" name="Google Shape;320;p37"/>
          <p:cNvSpPr/>
          <p:nvPr/>
        </p:nvSpPr>
        <p:spPr>
          <a:xfrm>
            <a:off x="4244524" y="38925"/>
            <a:ext cx="3793629" cy="101636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EEEEE"/>
                </a:solidFill>
                <a:effectLst/>
                <a:uLnTx/>
                <a:uFillTx/>
                <a:latin typeface="Cambria"/>
                <a:cs typeface="Arial"/>
                <a:sym typeface="Arial"/>
              </a:rPr>
              <a:t>Agenda</a:t>
            </a:r>
          </a:p>
        </p:txBody>
      </p:sp>
      <p:sp>
        <p:nvSpPr>
          <p:cNvPr id="321" name="Google Shape;321;p37"/>
          <p:cNvSpPr txBox="1"/>
          <p:nvPr/>
        </p:nvSpPr>
        <p:spPr>
          <a:xfrm>
            <a:off x="866125" y="832075"/>
            <a:ext cx="1694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700" dirty="0" smtClean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Timeline</a:t>
            </a: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2" name="Google Shape;322;p37"/>
          <p:cNvSpPr txBox="1"/>
          <p:nvPr/>
        </p:nvSpPr>
        <p:spPr>
          <a:xfrm>
            <a:off x="5690975" y="1541575"/>
            <a:ext cx="1694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700" dirty="0" smtClean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Building Budget</a:t>
            </a: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3" name="Google Shape;323;p37"/>
          <p:cNvSpPr txBox="1"/>
          <p:nvPr/>
        </p:nvSpPr>
        <p:spPr>
          <a:xfrm>
            <a:off x="866125" y="2191400"/>
            <a:ext cx="1694100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Involving Stakeholders</a:t>
            </a: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4" name="Google Shape;324;p37"/>
          <p:cNvSpPr txBox="1"/>
          <p:nvPr/>
        </p:nvSpPr>
        <p:spPr>
          <a:xfrm>
            <a:off x="866125" y="3600050"/>
            <a:ext cx="1694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Athletics</a:t>
            </a: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5" name="Google Shape;325;p37"/>
          <p:cNvSpPr txBox="1"/>
          <p:nvPr/>
        </p:nvSpPr>
        <p:spPr>
          <a:xfrm>
            <a:off x="5690975" y="2960563"/>
            <a:ext cx="1694100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District Budget Meeting</a:t>
            </a: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6" name="Google Shape;326;p37"/>
          <p:cNvSpPr txBox="1"/>
          <p:nvPr/>
        </p:nvSpPr>
        <p:spPr>
          <a:xfrm>
            <a:off x="6896050" y="4705575"/>
            <a:ext cx="221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Bernalillo Public Schools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27" name="Google Shape;32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93675" y="4667850"/>
            <a:ext cx="475650" cy="47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83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School </a:t>
            </a:r>
            <a:r>
              <a:rPr lang="en-US" dirty="0"/>
              <a:t>Budget Timeline</a:t>
            </a:r>
          </a:p>
        </p:txBody>
      </p:sp>
      <p:graphicFrame>
        <p:nvGraphicFramePr>
          <p:cNvPr id="15" name="Content Placeholder 14" descr="Step Up Process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986912"/>
              </p:ext>
            </p:extLst>
          </p:nvPr>
        </p:nvGraphicFramePr>
        <p:xfrm>
          <a:off x="1656160" y="1200150"/>
          <a:ext cx="7029450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2722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/>
          <p:nvPr/>
        </p:nvSpPr>
        <p:spPr>
          <a:xfrm>
            <a:off x="0" y="0"/>
            <a:ext cx="2733000" cy="5143500"/>
          </a:xfrm>
          <a:prstGeom prst="rect">
            <a:avLst/>
          </a:prstGeom>
          <a:solidFill>
            <a:srgbClr val="A6A9AA"/>
          </a:solidFill>
          <a:ln w="9525" cap="flat" cmpd="sng">
            <a:solidFill>
              <a:srgbClr val="A6A9A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8"/>
          <p:cNvSpPr/>
          <p:nvPr/>
        </p:nvSpPr>
        <p:spPr>
          <a:xfrm>
            <a:off x="2733000" y="-8050"/>
            <a:ext cx="6433500" cy="5159700"/>
          </a:xfrm>
          <a:prstGeom prst="rect">
            <a:avLst/>
          </a:prstGeom>
          <a:solidFill>
            <a:srgbClr val="BD16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ctrTitle"/>
          </p:nvPr>
        </p:nvSpPr>
        <p:spPr>
          <a:xfrm>
            <a:off x="4992799" y="656504"/>
            <a:ext cx="3922890" cy="8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Building Your Budget</a:t>
            </a:r>
            <a:endParaRPr sz="36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0" name="Google Shape;160;p28"/>
          <p:cNvSpPr txBox="1">
            <a:spLocks noGrp="1"/>
          </p:cNvSpPr>
          <p:nvPr>
            <p:ph type="subTitle" idx="1"/>
          </p:nvPr>
        </p:nvSpPr>
        <p:spPr>
          <a:xfrm>
            <a:off x="4992799" y="1983537"/>
            <a:ext cx="3748800" cy="23446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92D050"/>
                </a:solidFill>
                <a:latin typeface="Cambria"/>
                <a:ea typeface="Cambria"/>
                <a:cs typeface="Cambria"/>
                <a:sym typeface="Cambria"/>
              </a:rPr>
              <a:t>Plan Your Budget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srgbClr val="92D05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92D050"/>
                </a:solidFill>
                <a:latin typeface="Cambria"/>
                <a:ea typeface="Cambria"/>
                <a:cs typeface="Cambria"/>
                <a:sym typeface="Cambria"/>
              </a:rPr>
              <a:t>VS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srgbClr val="92D05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92D050"/>
                </a:solidFill>
                <a:latin typeface="Cambria"/>
                <a:ea typeface="Cambria"/>
                <a:cs typeface="Cambria"/>
                <a:sym typeface="Cambria"/>
              </a:rPr>
              <a:t>Budget Your Plan</a:t>
            </a:r>
            <a:endParaRPr dirty="0">
              <a:solidFill>
                <a:srgbClr val="92D05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61" name="Google Shape;161;p28"/>
          <p:cNvPicPr preferRelativeResize="0"/>
          <p:nvPr/>
        </p:nvPicPr>
        <p:blipFill rotWithShape="1">
          <a:blip r:embed="rId3">
            <a:alphaModFix/>
          </a:blip>
          <a:srcRect l="21415" r="26631" b="7868"/>
          <a:stretch/>
        </p:blipFill>
        <p:spPr>
          <a:xfrm>
            <a:off x="1257650" y="375"/>
            <a:ext cx="3539201" cy="4183750"/>
          </a:xfrm>
          <a:prstGeom prst="rect">
            <a:avLst/>
          </a:prstGeom>
          <a:noFill/>
          <a:ln>
            <a:noFill/>
          </a:ln>
          <a:effectLst>
            <a:outerShdw blurRad="85725" dist="114300" dir="7920000" algn="bl" rotWithShape="0">
              <a:srgbClr val="000000">
                <a:alpha val="60000"/>
              </a:srgbClr>
            </a:outerShdw>
          </a:effectLst>
        </p:spPr>
      </p:pic>
      <p:pic>
        <p:nvPicPr>
          <p:cNvPr id="162" name="Google Shape;16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604525" y="4591650"/>
            <a:ext cx="475650" cy="47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8"/>
          <p:cNvSpPr txBox="1"/>
          <p:nvPr/>
        </p:nvSpPr>
        <p:spPr>
          <a:xfrm>
            <a:off x="7080175" y="4629375"/>
            <a:ext cx="221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A9AA"/>
                </a:solidFill>
                <a:latin typeface="Cambria"/>
                <a:ea typeface="Cambria"/>
                <a:cs typeface="Cambria"/>
                <a:sym typeface="Cambria"/>
              </a:rPr>
              <a:t>Bernalillo Public Schools</a:t>
            </a:r>
            <a:endParaRPr>
              <a:solidFill>
                <a:srgbClr val="A6A9AA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832" y="4554951"/>
            <a:ext cx="555037" cy="54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10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What should drive your budget?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1657351"/>
            <a:ext cx="4686300" cy="2937272"/>
          </a:xfrm>
        </p:spPr>
        <p:txBody>
          <a:bodyPr/>
          <a:lstStyle/>
          <a:p>
            <a:pPr eaLnBrk="1" hangingPunct="1"/>
            <a:r>
              <a:rPr lang="en-US" altLang="en-US" smtClean="0"/>
              <a:t>The kids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Your school improvement plan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Real needs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What is working!</a:t>
            </a:r>
          </a:p>
        </p:txBody>
      </p:sp>
      <p:pic>
        <p:nvPicPr>
          <p:cNvPr id="12292" name="Picture 4" descr="j01833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914400"/>
            <a:ext cx="29718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31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771525"/>
            <a:ext cx="1559719" cy="155971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5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0" t="21217" r="62206" b="65295"/>
          <a:stretch>
            <a:fillRect/>
          </a:stretch>
        </p:blipFill>
        <p:spPr bwMode="auto">
          <a:xfrm>
            <a:off x="2150269" y="2339579"/>
            <a:ext cx="1338263" cy="9251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6" name="Picture 4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028" y="1148954"/>
            <a:ext cx="1337072" cy="92630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7" name="Picture 5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703" y="3449242"/>
            <a:ext cx="1337072" cy="9251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891" y="3449242"/>
            <a:ext cx="1337072" cy="92630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9" name="Picture 7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232" y="2339579"/>
            <a:ext cx="1337072" cy="9251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8440" name="Group 7"/>
          <p:cNvGrpSpPr>
            <a:grpSpLocks noChangeAspect="1"/>
          </p:cNvGrpSpPr>
          <p:nvPr/>
        </p:nvGrpSpPr>
        <p:grpSpPr bwMode="auto">
          <a:xfrm>
            <a:off x="2165748" y="1063228"/>
            <a:ext cx="1549003" cy="1138282"/>
            <a:chOff x="353177" y="255896"/>
            <a:chExt cx="2847223" cy="2094101"/>
          </a:xfrm>
        </p:grpSpPr>
        <p:pic>
          <p:nvPicPr>
            <p:cNvPr id="18444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77" y="255896"/>
              <a:ext cx="2847223" cy="19858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18445" name="Group 6"/>
            <p:cNvGrpSpPr>
              <a:grpSpLocks/>
            </p:cNvGrpSpPr>
            <p:nvPr/>
          </p:nvGrpSpPr>
          <p:grpSpPr bwMode="auto">
            <a:xfrm>
              <a:off x="649808" y="533400"/>
              <a:ext cx="2055846" cy="1816597"/>
              <a:chOff x="3735354" y="2530494"/>
              <a:chExt cx="2055846" cy="1816597"/>
            </a:xfrm>
          </p:grpSpPr>
          <p:sp>
            <p:nvSpPr>
              <p:cNvPr id="13" name="TextBox 12"/>
              <p:cNvSpPr txBox="1">
                <a:spLocks noChangeAspect="1"/>
              </p:cNvSpPr>
              <p:nvPr/>
            </p:nvSpPr>
            <p:spPr>
              <a:xfrm>
                <a:off x="4800601" y="2922895"/>
                <a:ext cx="426798" cy="599482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defTabSz="514350">
                  <a:buClrTx/>
                  <a:defRPr/>
                </a:pPr>
                <a:r>
                  <a:rPr lang="en-US" sz="506" kern="1200" dirty="0">
                    <a:solidFill>
                      <a:prstClr val="white"/>
                    </a:solidFill>
                    <a:latin typeface="Century Gothic" panose="020B0502020202020204"/>
                  </a:rPr>
                  <a:t>MAR</a:t>
                </a:r>
              </a:p>
            </p:txBody>
          </p:sp>
          <p:sp>
            <p:nvSpPr>
              <p:cNvPr id="15" name="TextBox 14"/>
              <p:cNvSpPr txBox="1">
                <a:spLocks noChangeAspect="1"/>
              </p:cNvSpPr>
              <p:nvPr/>
            </p:nvSpPr>
            <p:spPr>
              <a:xfrm>
                <a:off x="4328936" y="3176802"/>
                <a:ext cx="426798" cy="695739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defTabSz="514350">
                  <a:buClrTx/>
                  <a:defRPr/>
                </a:pPr>
                <a:r>
                  <a:rPr lang="en-US" sz="619" kern="1200" dirty="0">
                    <a:solidFill>
                      <a:prstClr val="white"/>
                    </a:solidFill>
                    <a:latin typeface="Century Gothic" panose="020B0502020202020204"/>
                  </a:rPr>
                  <a:t>DEC</a:t>
                </a:r>
              </a:p>
            </p:txBody>
          </p:sp>
          <p:sp>
            <p:nvSpPr>
              <p:cNvPr id="16" name="TextBox 15"/>
              <p:cNvSpPr txBox="1">
                <a:spLocks noChangeAspect="1"/>
              </p:cNvSpPr>
              <p:nvPr/>
            </p:nvSpPr>
            <p:spPr>
              <a:xfrm>
                <a:off x="3735354" y="3293958"/>
                <a:ext cx="538988" cy="520448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defTabSz="514350">
                  <a:buClrTx/>
                  <a:defRPr/>
                </a:pPr>
                <a:r>
                  <a:rPr lang="en-US" sz="619" kern="1200" dirty="0">
                    <a:solidFill>
                      <a:prstClr val="white"/>
                    </a:solidFill>
                    <a:latin typeface="Century Gothic" panose="020B0502020202020204"/>
                  </a:rPr>
                  <a:t>OCT</a:t>
                </a:r>
              </a:p>
            </p:txBody>
          </p:sp>
          <p:sp>
            <p:nvSpPr>
              <p:cNvPr id="17" name="TextBox 16"/>
              <p:cNvSpPr txBox="1">
                <a:spLocks noChangeAspect="1"/>
              </p:cNvSpPr>
              <p:nvPr/>
            </p:nvSpPr>
            <p:spPr>
              <a:xfrm>
                <a:off x="5248813" y="2530494"/>
                <a:ext cx="542387" cy="520448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defTabSz="514350">
                  <a:buClrTx/>
                  <a:defRPr/>
                </a:pPr>
                <a:r>
                  <a:rPr lang="en-US" sz="619" kern="1200" dirty="0">
                    <a:solidFill>
                      <a:prstClr val="white"/>
                    </a:solidFill>
                    <a:latin typeface="Century Gothic" panose="020B0502020202020204"/>
                  </a:rPr>
                  <a:t>MAY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992411" y="3795029"/>
                <a:ext cx="1674194" cy="552062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defTabSz="514350">
                  <a:buClrTx/>
                  <a:defRPr/>
                </a:pPr>
                <a:r>
                  <a:rPr lang="en-US" sz="675" kern="1200" dirty="0">
                    <a:solidFill>
                      <a:prstClr val="white"/>
                    </a:solidFill>
                    <a:latin typeface="Century Gothic" panose="020B0502020202020204"/>
                  </a:rPr>
                  <a:t>Quarterly Monitoring</a:t>
                </a:r>
              </a:p>
            </p:txBody>
          </p:sp>
        </p:grpSp>
      </p:grpSp>
      <p:sp>
        <p:nvSpPr>
          <p:cNvPr id="9" name="Curved Left Arrow 8"/>
          <p:cNvSpPr/>
          <p:nvPr/>
        </p:nvSpPr>
        <p:spPr>
          <a:xfrm>
            <a:off x="5643562" y="1071563"/>
            <a:ext cx="1243013" cy="3086100"/>
          </a:xfrm>
          <a:prstGeom prst="curvedLeftArrow">
            <a:avLst/>
          </a:prstGeom>
          <a:gradFill>
            <a:gsLst>
              <a:gs pos="0">
                <a:schemeClr val="accent5">
                  <a:tint val="50000"/>
                  <a:satMod val="300000"/>
                  <a:alpha val="10000"/>
                </a:schemeClr>
              </a:gs>
              <a:gs pos="35000">
                <a:schemeClr val="accent5">
                  <a:tint val="37000"/>
                  <a:satMod val="300000"/>
                  <a:alpha val="10000"/>
                </a:schemeClr>
              </a:gs>
              <a:gs pos="100000">
                <a:schemeClr val="accent5">
                  <a:tint val="15000"/>
                  <a:satMod val="350000"/>
                  <a:alpha val="6000"/>
                </a:schemeClr>
              </a:gs>
            </a:gsLst>
          </a:gradFill>
          <a:ln>
            <a:solidFill>
              <a:schemeClr val="accent5">
                <a:shade val="95000"/>
                <a:satMod val="105000"/>
                <a:alpha val="31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514350">
              <a:buClrTx/>
              <a:defRPr/>
            </a:pPr>
            <a:endParaRPr lang="en-US" sz="1013" kern="12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8" name="Curved Left Arrow 17"/>
          <p:cNvSpPr/>
          <p:nvPr/>
        </p:nvSpPr>
        <p:spPr>
          <a:xfrm rot="10800000">
            <a:off x="2257425" y="900113"/>
            <a:ext cx="1243013" cy="3086100"/>
          </a:xfrm>
          <a:prstGeom prst="curvedLeftArrow">
            <a:avLst/>
          </a:prstGeom>
          <a:gradFill>
            <a:gsLst>
              <a:gs pos="0">
                <a:schemeClr val="accent5">
                  <a:tint val="50000"/>
                  <a:satMod val="300000"/>
                  <a:alpha val="10000"/>
                </a:schemeClr>
              </a:gs>
              <a:gs pos="35000">
                <a:schemeClr val="accent5">
                  <a:tint val="37000"/>
                  <a:satMod val="300000"/>
                  <a:alpha val="10000"/>
                </a:schemeClr>
              </a:gs>
              <a:gs pos="100000">
                <a:schemeClr val="accent5">
                  <a:tint val="15000"/>
                  <a:satMod val="350000"/>
                  <a:alpha val="6000"/>
                </a:schemeClr>
              </a:gs>
            </a:gsLst>
          </a:gradFill>
          <a:ln>
            <a:solidFill>
              <a:schemeClr val="accent5">
                <a:shade val="95000"/>
                <a:satMod val="105000"/>
                <a:alpha val="31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514350">
              <a:buClrTx/>
              <a:defRPr/>
            </a:pPr>
            <a:endParaRPr lang="en-US" sz="1013" kern="12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8443" name="TextBox 1"/>
          <p:cNvSpPr txBox="1">
            <a:spLocks noChangeArrowheads="1"/>
          </p:cNvSpPr>
          <p:nvPr/>
        </p:nvSpPr>
        <p:spPr bwMode="auto">
          <a:xfrm>
            <a:off x="3655219" y="2528888"/>
            <a:ext cx="18764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350" kern="1200">
                <a:solidFill>
                  <a:srgbClr val="000000"/>
                </a:solidFill>
                <a:latin typeface="Berlin Sans FB" panose="020E0602020502020306" pitchFamily="34" charset="0"/>
                <a:ea typeface="+mn-ea"/>
                <a:cs typeface="+mn-cs"/>
              </a:rPr>
              <a:t>Performance –Based Budgeting is the </a:t>
            </a:r>
            <a:r>
              <a:rPr lang="en-US" altLang="en-US" sz="1350" u="sng" kern="1200">
                <a:solidFill>
                  <a:srgbClr val="000000"/>
                </a:solidFill>
                <a:latin typeface="Berlin Sans FB" panose="020E0602020502020306" pitchFamily="34" charset="0"/>
                <a:ea typeface="+mn-ea"/>
                <a:cs typeface="+mn-cs"/>
              </a:rPr>
              <a:t>Focusing of Assets </a:t>
            </a:r>
          </a:p>
          <a:p>
            <a:pPr algn="ctr" defTabSz="51435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350" kern="1200">
                <a:solidFill>
                  <a:srgbClr val="000000"/>
                </a:solidFill>
                <a:latin typeface="Berlin Sans FB" panose="020E0602020502020306" pitchFamily="34" charset="0"/>
                <a:ea typeface="+mn-ea"/>
                <a:cs typeface="+mn-cs"/>
              </a:rPr>
              <a:t>on Site Goals</a:t>
            </a:r>
          </a:p>
        </p:txBody>
      </p:sp>
    </p:spTree>
    <p:extLst>
      <p:ext uri="{BB962C8B-B14F-4D97-AF65-F5344CB8AC3E}">
        <p14:creationId xmlns:p14="http://schemas.microsoft.com/office/powerpoint/2010/main" val="3292614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05979"/>
            <a:ext cx="6858000" cy="857250"/>
          </a:xfrm>
        </p:spPr>
        <p:txBody>
          <a:bodyPr/>
          <a:lstStyle/>
          <a:p>
            <a:pPr eaLnBrk="1" hangingPunct="1"/>
            <a:r>
              <a:rPr lang="en-US" altLang="en-US" sz="3000">
                <a:solidFill>
                  <a:srgbClr val="008000"/>
                </a:solidFill>
              </a:rPr>
              <a:t>Is there more than one way to budget?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1371601"/>
            <a:ext cx="3543300" cy="322302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Bulimic Budgeting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King’s </a:t>
            </a:r>
            <a:r>
              <a:rPr lang="en-US" altLang="en-US" dirty="0" smtClean="0"/>
              <a:t>Budgeting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Zero-Based </a:t>
            </a:r>
            <a:r>
              <a:rPr lang="en-US" altLang="en-US" dirty="0" smtClean="0"/>
              <a:t>Budgeting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Performance-Based Budgeting</a:t>
            </a:r>
            <a:endParaRPr lang="en-US" altLang="en-US" dirty="0" smtClean="0"/>
          </a:p>
        </p:txBody>
      </p:sp>
      <p:pic>
        <p:nvPicPr>
          <p:cNvPr id="13316" name="Picture 4" descr="j02832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1428750"/>
            <a:ext cx="217051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155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5748</TotalTime>
  <Words>506</Words>
  <Application>Microsoft Office PowerPoint</Application>
  <PresentationFormat>On-screen Show (16:9)</PresentationFormat>
  <Paragraphs>96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Cambria</vt:lpstr>
      <vt:lpstr>Calibri</vt:lpstr>
      <vt:lpstr>Times New Roman</vt:lpstr>
      <vt:lpstr>Berlin Sans FB</vt:lpstr>
      <vt:lpstr>Arial</vt:lpstr>
      <vt:lpstr>Century Gothic</vt:lpstr>
      <vt:lpstr>Simple Light</vt:lpstr>
      <vt:lpstr>Office Theme</vt:lpstr>
      <vt:lpstr>Default Design</vt:lpstr>
      <vt:lpstr>1_Office Theme</vt:lpstr>
      <vt:lpstr>Budget Kickoff Training</vt:lpstr>
      <vt:lpstr>Vision:</vt:lpstr>
      <vt:lpstr>PowerPoint Presentation</vt:lpstr>
      <vt:lpstr>PowerPoint Presentation</vt:lpstr>
      <vt:lpstr>School Budget Timeline</vt:lpstr>
      <vt:lpstr>Building Your Budget</vt:lpstr>
      <vt:lpstr>What should drive your budget?</vt:lpstr>
      <vt:lpstr>PowerPoint Presentation</vt:lpstr>
      <vt:lpstr>Is there more than one way to budget?</vt:lpstr>
      <vt:lpstr>Bulimic Budgeting</vt:lpstr>
      <vt:lpstr>King’s Budgeting</vt:lpstr>
      <vt:lpstr>Zero-Based Budgeting</vt:lpstr>
      <vt:lpstr>Performance-Based Budgeting</vt:lpstr>
      <vt:lpstr>Involving Stakeholders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James</dc:creator>
  <cp:lastModifiedBy>Eric James</cp:lastModifiedBy>
  <cp:revision>13</cp:revision>
  <dcterms:modified xsi:type="dcterms:W3CDTF">2023-02-01T21:55:52Z</dcterms:modified>
</cp:coreProperties>
</file>