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Roboto" panose="020B0604020202020204" charset="0"/>
      <p:regular r:id="rId12"/>
      <p:bold r:id="rId13"/>
      <p:italic r:id="rId14"/>
      <p:boldItalic r:id="rId15"/>
    </p:embeddedFont>
    <p:embeddedFont>
      <p:font typeface="Merriweather"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658" y="6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b65b4ad406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b65b4ad406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f47cc4d2d7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f47cc4d2d7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f47cc4d2d7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f47cc4d2d7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1291ddaf6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1291ddaf6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f47cc4d2d7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f47cc4d2d7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f5d7acd12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f5d7acd12d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f5d7acd12d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f5d7acd12d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13c01049d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13c01049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2"/>
              </a:buClr>
              <a:buSzPts val="1600"/>
              <a:buNone/>
              <a:defRPr sz="1600">
                <a:solidFill>
                  <a:schemeClr val="lt2"/>
                </a:solidFill>
              </a:defRPr>
            </a:lvl1pPr>
            <a:lvl2pPr lvl="1" rtl="0">
              <a:lnSpc>
                <a:spcPct val="100000"/>
              </a:lnSpc>
              <a:spcBef>
                <a:spcPts val="0"/>
              </a:spcBef>
              <a:spcAft>
                <a:spcPts val="0"/>
              </a:spcAft>
              <a:buClr>
                <a:schemeClr val="lt2"/>
              </a:buClr>
              <a:buSzPts val="1600"/>
              <a:buNone/>
              <a:defRPr sz="1600">
                <a:solidFill>
                  <a:schemeClr val="lt2"/>
                </a:solidFill>
              </a:defRPr>
            </a:lvl2pPr>
            <a:lvl3pPr lvl="2" rtl="0">
              <a:lnSpc>
                <a:spcPct val="100000"/>
              </a:lnSpc>
              <a:spcBef>
                <a:spcPts val="0"/>
              </a:spcBef>
              <a:spcAft>
                <a:spcPts val="0"/>
              </a:spcAft>
              <a:buClr>
                <a:schemeClr val="lt2"/>
              </a:buClr>
              <a:buSzPts val="1600"/>
              <a:buNone/>
              <a:defRPr sz="1600">
                <a:solidFill>
                  <a:schemeClr val="lt2"/>
                </a:solidFill>
              </a:defRPr>
            </a:lvl3pPr>
            <a:lvl4pPr lvl="3" rtl="0">
              <a:lnSpc>
                <a:spcPct val="100000"/>
              </a:lnSpc>
              <a:spcBef>
                <a:spcPts val="0"/>
              </a:spcBef>
              <a:spcAft>
                <a:spcPts val="0"/>
              </a:spcAft>
              <a:buClr>
                <a:schemeClr val="lt2"/>
              </a:buClr>
              <a:buSzPts val="1600"/>
              <a:buNone/>
              <a:defRPr sz="1600">
                <a:solidFill>
                  <a:schemeClr val="lt2"/>
                </a:solidFill>
              </a:defRPr>
            </a:lvl4pPr>
            <a:lvl5pPr lvl="4" rtl="0">
              <a:lnSpc>
                <a:spcPct val="100000"/>
              </a:lnSpc>
              <a:spcBef>
                <a:spcPts val="0"/>
              </a:spcBef>
              <a:spcAft>
                <a:spcPts val="0"/>
              </a:spcAft>
              <a:buClr>
                <a:schemeClr val="lt2"/>
              </a:buClr>
              <a:buSzPts val="1600"/>
              <a:buNone/>
              <a:defRPr sz="1600">
                <a:solidFill>
                  <a:schemeClr val="lt2"/>
                </a:solidFill>
              </a:defRPr>
            </a:lvl5pPr>
            <a:lvl6pPr lvl="5" rtl="0">
              <a:lnSpc>
                <a:spcPct val="100000"/>
              </a:lnSpc>
              <a:spcBef>
                <a:spcPts val="0"/>
              </a:spcBef>
              <a:spcAft>
                <a:spcPts val="0"/>
              </a:spcAft>
              <a:buClr>
                <a:schemeClr val="lt2"/>
              </a:buClr>
              <a:buSzPts val="1600"/>
              <a:buNone/>
              <a:defRPr sz="1600">
                <a:solidFill>
                  <a:schemeClr val="lt2"/>
                </a:solidFill>
              </a:defRPr>
            </a:lvl6pPr>
            <a:lvl7pPr lvl="6" rtl="0">
              <a:lnSpc>
                <a:spcPct val="100000"/>
              </a:lnSpc>
              <a:spcBef>
                <a:spcPts val="0"/>
              </a:spcBef>
              <a:spcAft>
                <a:spcPts val="0"/>
              </a:spcAft>
              <a:buClr>
                <a:schemeClr val="lt2"/>
              </a:buClr>
              <a:buSzPts val="1600"/>
              <a:buNone/>
              <a:defRPr sz="1600">
                <a:solidFill>
                  <a:schemeClr val="lt2"/>
                </a:solidFill>
              </a:defRPr>
            </a:lvl7pPr>
            <a:lvl8pPr lvl="7" rtl="0">
              <a:lnSpc>
                <a:spcPct val="100000"/>
              </a:lnSpc>
              <a:spcBef>
                <a:spcPts val="0"/>
              </a:spcBef>
              <a:spcAft>
                <a:spcPts val="0"/>
              </a:spcAft>
              <a:buClr>
                <a:schemeClr val="lt2"/>
              </a:buClr>
              <a:buSzPts val="1600"/>
              <a:buNone/>
              <a:defRPr sz="1600">
                <a:solidFill>
                  <a:schemeClr val="lt2"/>
                </a:solidFill>
              </a:defRPr>
            </a:lvl8pPr>
            <a:lvl9pPr lvl="8" rtl="0">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10000"/>
              <a:buNone/>
              <a:defRPr sz="10000">
                <a:solidFill>
                  <a:schemeClr val="lt1"/>
                </a:solidFill>
              </a:defRPr>
            </a:lvl1pPr>
            <a:lvl2pPr lvl="1" rtl="0">
              <a:spcBef>
                <a:spcPts val="0"/>
              </a:spcBef>
              <a:spcAft>
                <a:spcPts val="0"/>
              </a:spcAft>
              <a:buClr>
                <a:schemeClr val="lt1"/>
              </a:buClr>
              <a:buSzPts val="10000"/>
              <a:buNone/>
              <a:defRPr sz="10000">
                <a:solidFill>
                  <a:schemeClr val="lt1"/>
                </a:solidFill>
              </a:defRPr>
            </a:lvl2pPr>
            <a:lvl3pPr lvl="2" rtl="0">
              <a:spcBef>
                <a:spcPts val="0"/>
              </a:spcBef>
              <a:spcAft>
                <a:spcPts val="0"/>
              </a:spcAft>
              <a:buClr>
                <a:schemeClr val="lt1"/>
              </a:buClr>
              <a:buSzPts val="10000"/>
              <a:buNone/>
              <a:defRPr sz="10000">
                <a:solidFill>
                  <a:schemeClr val="lt1"/>
                </a:solidFill>
              </a:defRPr>
            </a:lvl3pPr>
            <a:lvl4pPr lvl="3" rtl="0">
              <a:spcBef>
                <a:spcPts val="0"/>
              </a:spcBef>
              <a:spcAft>
                <a:spcPts val="0"/>
              </a:spcAft>
              <a:buClr>
                <a:schemeClr val="lt1"/>
              </a:buClr>
              <a:buSzPts val="10000"/>
              <a:buNone/>
              <a:defRPr sz="10000">
                <a:solidFill>
                  <a:schemeClr val="lt1"/>
                </a:solidFill>
              </a:defRPr>
            </a:lvl4pPr>
            <a:lvl5pPr lvl="4" rtl="0">
              <a:spcBef>
                <a:spcPts val="0"/>
              </a:spcBef>
              <a:spcAft>
                <a:spcPts val="0"/>
              </a:spcAft>
              <a:buClr>
                <a:schemeClr val="lt1"/>
              </a:buClr>
              <a:buSzPts val="10000"/>
              <a:buNone/>
              <a:defRPr sz="10000">
                <a:solidFill>
                  <a:schemeClr val="lt1"/>
                </a:solidFill>
              </a:defRPr>
            </a:lvl5pPr>
            <a:lvl6pPr lvl="5" rtl="0">
              <a:spcBef>
                <a:spcPts val="0"/>
              </a:spcBef>
              <a:spcAft>
                <a:spcPts val="0"/>
              </a:spcAft>
              <a:buClr>
                <a:schemeClr val="lt1"/>
              </a:buClr>
              <a:buSzPts val="10000"/>
              <a:buNone/>
              <a:defRPr sz="10000">
                <a:solidFill>
                  <a:schemeClr val="lt1"/>
                </a:solidFill>
              </a:defRPr>
            </a:lvl6pPr>
            <a:lvl7pPr lvl="6" rtl="0">
              <a:spcBef>
                <a:spcPts val="0"/>
              </a:spcBef>
              <a:spcAft>
                <a:spcPts val="0"/>
              </a:spcAft>
              <a:buClr>
                <a:schemeClr val="lt1"/>
              </a:buClr>
              <a:buSzPts val="10000"/>
              <a:buNone/>
              <a:defRPr sz="10000">
                <a:solidFill>
                  <a:schemeClr val="lt1"/>
                </a:solidFill>
              </a:defRPr>
            </a:lvl7pPr>
            <a:lvl8pPr lvl="7" rtl="0">
              <a:spcBef>
                <a:spcPts val="0"/>
              </a:spcBef>
              <a:spcAft>
                <a:spcPts val="0"/>
              </a:spcAft>
              <a:buClr>
                <a:schemeClr val="lt1"/>
              </a:buClr>
              <a:buSzPts val="10000"/>
              <a:buNone/>
              <a:defRPr sz="10000">
                <a:solidFill>
                  <a:schemeClr val="lt1"/>
                </a:solidFill>
              </a:defRPr>
            </a:lvl8pPr>
            <a:lvl9pPr lvl="8" rtl="0">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Clr>
                <a:schemeClr val="accent2"/>
              </a:buClr>
              <a:buSzPts val="1300"/>
              <a:buChar char="●"/>
              <a:defRPr>
                <a:solidFill>
                  <a:schemeClr val="accent2"/>
                </a:solidFill>
              </a:defRPr>
            </a:lvl1pPr>
            <a:lvl2pPr marL="914400" lvl="1" indent="-298450" rtl="0">
              <a:spcBef>
                <a:spcPts val="0"/>
              </a:spcBef>
              <a:spcAft>
                <a:spcPts val="0"/>
              </a:spcAft>
              <a:buClr>
                <a:schemeClr val="accent2"/>
              </a:buClr>
              <a:buSzPts val="1100"/>
              <a:buChar char="○"/>
              <a:defRPr>
                <a:solidFill>
                  <a:schemeClr val="accent2"/>
                </a:solidFill>
              </a:defRPr>
            </a:lvl2pPr>
            <a:lvl3pPr marL="1371600" lvl="2" indent="-298450" rtl="0">
              <a:spcBef>
                <a:spcPts val="0"/>
              </a:spcBef>
              <a:spcAft>
                <a:spcPts val="0"/>
              </a:spcAft>
              <a:buClr>
                <a:schemeClr val="accent2"/>
              </a:buClr>
              <a:buSzPts val="1100"/>
              <a:buChar char="■"/>
              <a:defRPr>
                <a:solidFill>
                  <a:schemeClr val="accent2"/>
                </a:solidFill>
              </a:defRPr>
            </a:lvl3pPr>
            <a:lvl4pPr marL="1828800" lvl="3" indent="-298450" rtl="0">
              <a:spcBef>
                <a:spcPts val="0"/>
              </a:spcBef>
              <a:spcAft>
                <a:spcPts val="0"/>
              </a:spcAft>
              <a:buClr>
                <a:schemeClr val="accent2"/>
              </a:buClr>
              <a:buSzPts val="1100"/>
              <a:buChar char="●"/>
              <a:defRPr>
                <a:solidFill>
                  <a:schemeClr val="accent2"/>
                </a:solidFill>
              </a:defRPr>
            </a:lvl4pPr>
            <a:lvl5pPr marL="2286000" lvl="4" indent="-298450" rtl="0">
              <a:spcBef>
                <a:spcPts val="0"/>
              </a:spcBef>
              <a:spcAft>
                <a:spcPts val="0"/>
              </a:spcAft>
              <a:buClr>
                <a:schemeClr val="accent2"/>
              </a:buClr>
              <a:buSzPts val="1100"/>
              <a:buChar char="○"/>
              <a:defRPr>
                <a:solidFill>
                  <a:schemeClr val="accent2"/>
                </a:solidFill>
              </a:defRPr>
            </a:lvl5pPr>
            <a:lvl6pPr marL="2743200" lvl="5" indent="-298450" rtl="0">
              <a:spcBef>
                <a:spcPts val="0"/>
              </a:spcBef>
              <a:spcAft>
                <a:spcPts val="0"/>
              </a:spcAft>
              <a:buClr>
                <a:schemeClr val="accent2"/>
              </a:buClr>
              <a:buSzPts val="1100"/>
              <a:buChar char="■"/>
              <a:defRPr>
                <a:solidFill>
                  <a:schemeClr val="accent2"/>
                </a:solidFill>
              </a:defRPr>
            </a:lvl6pPr>
            <a:lvl7pPr marL="3200400" lvl="6" indent="-298450" rtl="0">
              <a:spcBef>
                <a:spcPts val="0"/>
              </a:spcBef>
              <a:spcAft>
                <a:spcPts val="0"/>
              </a:spcAft>
              <a:buClr>
                <a:schemeClr val="accent2"/>
              </a:buClr>
              <a:buSzPts val="1100"/>
              <a:buChar char="●"/>
              <a:defRPr>
                <a:solidFill>
                  <a:schemeClr val="accent2"/>
                </a:solidFill>
              </a:defRPr>
            </a:lvl7pPr>
            <a:lvl8pPr marL="3657600" lvl="7" indent="-298450" rtl="0">
              <a:spcBef>
                <a:spcPts val="0"/>
              </a:spcBef>
              <a:spcAft>
                <a:spcPts val="0"/>
              </a:spcAft>
              <a:buClr>
                <a:schemeClr val="accent2"/>
              </a:buClr>
              <a:buSzPts val="1100"/>
              <a:buChar char="○"/>
              <a:defRPr>
                <a:solidFill>
                  <a:schemeClr val="accent2"/>
                </a:solidFill>
              </a:defRPr>
            </a:lvl8pPr>
            <a:lvl9pPr marL="4114800" lvl="8" indent="-298450" rtl="0">
              <a:spcBef>
                <a:spcPts val="0"/>
              </a:spcBef>
              <a:spcAft>
                <a:spcPts val="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Clr>
                <a:schemeClr val="accent2"/>
              </a:buClr>
              <a:buSzPts val="1300"/>
              <a:buChar char="●"/>
              <a:defRPr>
                <a:solidFill>
                  <a:schemeClr val="accent2"/>
                </a:solidFill>
              </a:defRPr>
            </a:lvl1pPr>
            <a:lvl2pPr marL="914400" lvl="1" indent="-298450" rtl="0">
              <a:spcBef>
                <a:spcPts val="0"/>
              </a:spcBef>
              <a:spcAft>
                <a:spcPts val="0"/>
              </a:spcAft>
              <a:buClr>
                <a:schemeClr val="accent2"/>
              </a:buClr>
              <a:buSzPts val="1100"/>
              <a:buChar char="○"/>
              <a:defRPr>
                <a:solidFill>
                  <a:schemeClr val="accent2"/>
                </a:solidFill>
              </a:defRPr>
            </a:lvl2pPr>
            <a:lvl3pPr marL="1371600" lvl="2" indent="-298450" rtl="0">
              <a:spcBef>
                <a:spcPts val="0"/>
              </a:spcBef>
              <a:spcAft>
                <a:spcPts val="0"/>
              </a:spcAft>
              <a:buClr>
                <a:schemeClr val="accent2"/>
              </a:buClr>
              <a:buSzPts val="1100"/>
              <a:buChar char="■"/>
              <a:defRPr>
                <a:solidFill>
                  <a:schemeClr val="accent2"/>
                </a:solidFill>
              </a:defRPr>
            </a:lvl3pPr>
            <a:lvl4pPr marL="1828800" lvl="3" indent="-298450" rtl="0">
              <a:spcBef>
                <a:spcPts val="0"/>
              </a:spcBef>
              <a:spcAft>
                <a:spcPts val="0"/>
              </a:spcAft>
              <a:buClr>
                <a:schemeClr val="accent2"/>
              </a:buClr>
              <a:buSzPts val="1100"/>
              <a:buChar char="●"/>
              <a:defRPr>
                <a:solidFill>
                  <a:schemeClr val="accent2"/>
                </a:solidFill>
              </a:defRPr>
            </a:lvl4pPr>
            <a:lvl5pPr marL="2286000" lvl="4" indent="-298450" rtl="0">
              <a:spcBef>
                <a:spcPts val="0"/>
              </a:spcBef>
              <a:spcAft>
                <a:spcPts val="0"/>
              </a:spcAft>
              <a:buClr>
                <a:schemeClr val="accent2"/>
              </a:buClr>
              <a:buSzPts val="1100"/>
              <a:buChar char="○"/>
              <a:defRPr>
                <a:solidFill>
                  <a:schemeClr val="accent2"/>
                </a:solidFill>
              </a:defRPr>
            </a:lvl5pPr>
            <a:lvl6pPr marL="2743200" lvl="5" indent="-298450" rtl="0">
              <a:spcBef>
                <a:spcPts val="0"/>
              </a:spcBef>
              <a:spcAft>
                <a:spcPts val="0"/>
              </a:spcAft>
              <a:buClr>
                <a:schemeClr val="accent2"/>
              </a:buClr>
              <a:buSzPts val="1100"/>
              <a:buChar char="■"/>
              <a:defRPr>
                <a:solidFill>
                  <a:schemeClr val="accent2"/>
                </a:solidFill>
              </a:defRPr>
            </a:lvl6pPr>
            <a:lvl7pPr marL="3200400" lvl="6" indent="-298450" rtl="0">
              <a:spcBef>
                <a:spcPts val="0"/>
              </a:spcBef>
              <a:spcAft>
                <a:spcPts val="0"/>
              </a:spcAft>
              <a:buClr>
                <a:schemeClr val="accent2"/>
              </a:buClr>
              <a:buSzPts val="1100"/>
              <a:buChar char="●"/>
              <a:defRPr>
                <a:solidFill>
                  <a:schemeClr val="accent2"/>
                </a:solidFill>
              </a:defRPr>
            </a:lvl7pPr>
            <a:lvl8pPr marL="3657600" lvl="7" indent="-298450" rtl="0">
              <a:spcBef>
                <a:spcPts val="0"/>
              </a:spcBef>
              <a:spcAft>
                <a:spcPts val="0"/>
              </a:spcAft>
              <a:buClr>
                <a:schemeClr val="accent2"/>
              </a:buClr>
              <a:buSzPts val="1100"/>
              <a:buChar char="○"/>
              <a:defRPr>
                <a:solidFill>
                  <a:schemeClr val="accent2"/>
                </a:solidFill>
              </a:defRPr>
            </a:lvl8pPr>
            <a:lvl9pPr marL="4114800" lvl="8" indent="-298450" rtl="0">
              <a:spcBef>
                <a:spcPts val="0"/>
              </a:spcBef>
              <a:spcAft>
                <a:spcPts val="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rm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accent2"/>
              </a:buClr>
              <a:buSzPts val="1600"/>
              <a:buNone/>
              <a:defRPr sz="1600">
                <a:solidFill>
                  <a:schemeClr val="accent2"/>
                </a:solidFill>
              </a:defRPr>
            </a:lvl1pPr>
            <a:lvl2pPr lvl="1" rtl="0">
              <a:lnSpc>
                <a:spcPct val="100000"/>
              </a:lnSpc>
              <a:spcBef>
                <a:spcPts val="0"/>
              </a:spcBef>
              <a:spcAft>
                <a:spcPts val="0"/>
              </a:spcAft>
              <a:buClr>
                <a:schemeClr val="accent2"/>
              </a:buClr>
              <a:buSzPts val="1600"/>
              <a:buNone/>
              <a:defRPr sz="1600">
                <a:solidFill>
                  <a:schemeClr val="accent2"/>
                </a:solidFill>
              </a:defRPr>
            </a:lvl2pPr>
            <a:lvl3pPr lvl="2" rtl="0">
              <a:lnSpc>
                <a:spcPct val="100000"/>
              </a:lnSpc>
              <a:spcBef>
                <a:spcPts val="0"/>
              </a:spcBef>
              <a:spcAft>
                <a:spcPts val="0"/>
              </a:spcAft>
              <a:buClr>
                <a:schemeClr val="accent2"/>
              </a:buClr>
              <a:buSzPts val="1600"/>
              <a:buNone/>
              <a:defRPr sz="1600">
                <a:solidFill>
                  <a:schemeClr val="accent2"/>
                </a:solidFill>
              </a:defRPr>
            </a:lvl3pPr>
            <a:lvl4pPr lvl="3" rtl="0">
              <a:lnSpc>
                <a:spcPct val="100000"/>
              </a:lnSpc>
              <a:spcBef>
                <a:spcPts val="0"/>
              </a:spcBef>
              <a:spcAft>
                <a:spcPts val="0"/>
              </a:spcAft>
              <a:buClr>
                <a:schemeClr val="accent2"/>
              </a:buClr>
              <a:buSzPts val="1600"/>
              <a:buNone/>
              <a:defRPr sz="1600">
                <a:solidFill>
                  <a:schemeClr val="accent2"/>
                </a:solidFill>
              </a:defRPr>
            </a:lvl4pPr>
            <a:lvl5pPr lvl="4" rtl="0">
              <a:lnSpc>
                <a:spcPct val="100000"/>
              </a:lnSpc>
              <a:spcBef>
                <a:spcPts val="0"/>
              </a:spcBef>
              <a:spcAft>
                <a:spcPts val="0"/>
              </a:spcAft>
              <a:buClr>
                <a:schemeClr val="accent2"/>
              </a:buClr>
              <a:buSzPts val="1600"/>
              <a:buNone/>
              <a:defRPr sz="1600">
                <a:solidFill>
                  <a:schemeClr val="accent2"/>
                </a:solidFill>
              </a:defRPr>
            </a:lvl5pPr>
            <a:lvl6pPr lvl="5" rtl="0">
              <a:lnSpc>
                <a:spcPct val="100000"/>
              </a:lnSpc>
              <a:spcBef>
                <a:spcPts val="0"/>
              </a:spcBef>
              <a:spcAft>
                <a:spcPts val="0"/>
              </a:spcAft>
              <a:buClr>
                <a:schemeClr val="accent2"/>
              </a:buClr>
              <a:buSzPts val="1600"/>
              <a:buNone/>
              <a:defRPr sz="1600">
                <a:solidFill>
                  <a:schemeClr val="accent2"/>
                </a:solidFill>
              </a:defRPr>
            </a:lvl6pPr>
            <a:lvl7pPr lvl="6" rtl="0">
              <a:lnSpc>
                <a:spcPct val="100000"/>
              </a:lnSpc>
              <a:spcBef>
                <a:spcPts val="0"/>
              </a:spcBef>
              <a:spcAft>
                <a:spcPts val="0"/>
              </a:spcAft>
              <a:buClr>
                <a:schemeClr val="accent2"/>
              </a:buClr>
              <a:buSzPts val="1600"/>
              <a:buNone/>
              <a:defRPr sz="1600">
                <a:solidFill>
                  <a:schemeClr val="accent2"/>
                </a:solidFill>
              </a:defRPr>
            </a:lvl7pPr>
            <a:lvl8pPr lvl="7" rtl="0">
              <a:lnSpc>
                <a:spcPct val="100000"/>
              </a:lnSpc>
              <a:spcBef>
                <a:spcPts val="0"/>
              </a:spcBef>
              <a:spcAft>
                <a:spcPts val="0"/>
              </a:spcAft>
              <a:buClr>
                <a:schemeClr val="accent2"/>
              </a:buClr>
              <a:buSzPts val="1600"/>
              <a:buNone/>
              <a:defRPr sz="1600">
                <a:solidFill>
                  <a:schemeClr val="accent2"/>
                </a:solidFill>
              </a:defRPr>
            </a:lvl8pPr>
            <a:lvl9pPr lvl="8" rtl="0">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rtl="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latin typeface="Roboto"/>
                <a:ea typeface="Roboto"/>
                <a:cs typeface="Roboto"/>
                <a:sym typeface="Roboto"/>
              </a:defRPr>
            </a:lvl1pPr>
            <a:lvl2pPr lvl="1" algn="r" rtl="0">
              <a:buNone/>
              <a:defRPr sz="1000">
                <a:solidFill>
                  <a:schemeClr val="dk2"/>
                </a:solidFill>
                <a:latin typeface="Roboto"/>
                <a:ea typeface="Roboto"/>
                <a:cs typeface="Roboto"/>
                <a:sym typeface="Roboto"/>
              </a:defRPr>
            </a:lvl2pPr>
            <a:lvl3pPr lvl="2" algn="r" rtl="0">
              <a:buNone/>
              <a:defRPr sz="1000">
                <a:solidFill>
                  <a:schemeClr val="dk2"/>
                </a:solidFill>
                <a:latin typeface="Roboto"/>
                <a:ea typeface="Roboto"/>
                <a:cs typeface="Roboto"/>
                <a:sym typeface="Roboto"/>
              </a:defRPr>
            </a:lvl3pPr>
            <a:lvl4pPr lvl="3" algn="r" rtl="0">
              <a:buNone/>
              <a:defRPr sz="1000">
                <a:solidFill>
                  <a:schemeClr val="dk2"/>
                </a:solidFill>
                <a:latin typeface="Roboto"/>
                <a:ea typeface="Roboto"/>
                <a:cs typeface="Roboto"/>
                <a:sym typeface="Roboto"/>
              </a:defRPr>
            </a:lvl4pPr>
            <a:lvl5pPr lvl="4" algn="r" rtl="0">
              <a:buNone/>
              <a:defRPr sz="1000">
                <a:solidFill>
                  <a:schemeClr val="dk2"/>
                </a:solidFill>
                <a:latin typeface="Roboto"/>
                <a:ea typeface="Roboto"/>
                <a:cs typeface="Roboto"/>
                <a:sym typeface="Roboto"/>
              </a:defRPr>
            </a:lvl5pPr>
            <a:lvl6pPr lvl="5" algn="r" rtl="0">
              <a:buNone/>
              <a:defRPr sz="1000">
                <a:solidFill>
                  <a:schemeClr val="dk2"/>
                </a:solidFill>
                <a:latin typeface="Roboto"/>
                <a:ea typeface="Roboto"/>
                <a:cs typeface="Roboto"/>
                <a:sym typeface="Roboto"/>
              </a:defRPr>
            </a:lvl6pPr>
            <a:lvl7pPr lvl="6" algn="r" rtl="0">
              <a:buNone/>
              <a:defRPr sz="1000">
                <a:solidFill>
                  <a:schemeClr val="dk2"/>
                </a:solidFill>
                <a:latin typeface="Roboto"/>
                <a:ea typeface="Roboto"/>
                <a:cs typeface="Roboto"/>
                <a:sym typeface="Roboto"/>
              </a:defRPr>
            </a:lvl7pPr>
            <a:lvl8pPr lvl="7" algn="r" rtl="0">
              <a:buNone/>
              <a:defRPr sz="1000">
                <a:solidFill>
                  <a:schemeClr val="dk2"/>
                </a:solidFill>
                <a:latin typeface="Roboto"/>
                <a:ea typeface="Roboto"/>
                <a:cs typeface="Roboto"/>
                <a:sym typeface="Roboto"/>
              </a:defRPr>
            </a:lvl8pPr>
            <a:lvl9pPr lvl="8" algn="r" rtl="0">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drive.google.com/file/d/10HNzzMuUbO-O1Abx6LpBrLBCgJ4w3sKj/view?usp=share_link" TargetMode="External"/><Relationship Id="rId4" Type="http://schemas.openxmlformats.org/officeDocument/2006/relationships/hyperlink" Target="https://drive.google.com/file/d/1LF4BQRot8KAybtotx6b4QLBj5OcWogW_/view?usp=share_lin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spreadsheets/d/1T0kwJeKkaUGn-vP_Swr1WGe9xnZ08NxkNJnQDlDIVg0/edit?usp=sharin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s://docs.google.com/spreadsheets/d/1T0kwJeKkaUGn-vP_Swr1WGe9xnZ08NxkNJnQDlDIVg0/edit?usp=sharin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characterstrong.com/purposefull-peopl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spreadsheets/d/1EgNCRVXsPXIzzXdBnKLulx3tXBgJElLoia01NHTU0tE/edit?usp=sharin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63"/>
        <p:cNvGrpSpPr/>
        <p:nvPr/>
      </p:nvGrpSpPr>
      <p:grpSpPr>
        <a:xfrm>
          <a:off x="0" y="0"/>
          <a:ext cx="0" cy="0"/>
          <a:chOff x="0" y="0"/>
          <a:chExt cx="0" cy="0"/>
        </a:xfrm>
      </p:grpSpPr>
      <p:pic>
        <p:nvPicPr>
          <p:cNvPr id="64" name="Google Shape;64;p13"/>
          <p:cNvPicPr preferRelativeResize="0"/>
          <p:nvPr/>
        </p:nvPicPr>
        <p:blipFill>
          <a:blip r:embed="rId3">
            <a:alphaModFix/>
          </a:blip>
          <a:stretch>
            <a:fillRect/>
          </a:stretch>
        </p:blipFill>
        <p:spPr>
          <a:xfrm>
            <a:off x="7491575" y="124025"/>
            <a:ext cx="1329075" cy="1314800"/>
          </a:xfrm>
          <a:prstGeom prst="rect">
            <a:avLst/>
          </a:prstGeom>
          <a:noFill/>
          <a:ln>
            <a:noFill/>
          </a:ln>
        </p:spPr>
      </p:pic>
      <p:sp>
        <p:nvSpPr>
          <p:cNvPr id="65" name="Google Shape;65;p13"/>
          <p:cNvSpPr txBox="1"/>
          <p:nvPr/>
        </p:nvSpPr>
        <p:spPr>
          <a:xfrm>
            <a:off x="778600" y="840650"/>
            <a:ext cx="7320300" cy="206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600" b="1">
                <a:solidFill>
                  <a:srgbClr val="1C4587"/>
                </a:solidFill>
                <a:latin typeface="Merriweather"/>
                <a:ea typeface="Merriweather"/>
                <a:cs typeface="Merriweather"/>
                <a:sym typeface="Merriweather"/>
              </a:rPr>
              <a:t>Algodones Elementary</a:t>
            </a:r>
            <a:endParaRPr sz="4600" b="1">
              <a:solidFill>
                <a:srgbClr val="1C4587"/>
              </a:solidFill>
              <a:latin typeface="Merriweather"/>
              <a:ea typeface="Merriweather"/>
              <a:cs typeface="Merriweather"/>
              <a:sym typeface="Merriweather"/>
            </a:endParaRPr>
          </a:p>
          <a:p>
            <a:pPr marL="0" lvl="0" indent="0" algn="ctr" rtl="0">
              <a:spcBef>
                <a:spcPts val="0"/>
              </a:spcBef>
              <a:spcAft>
                <a:spcPts val="0"/>
              </a:spcAft>
              <a:buNone/>
            </a:pPr>
            <a:r>
              <a:rPr lang="en" sz="3800" b="1">
                <a:solidFill>
                  <a:srgbClr val="1C4587"/>
                </a:solidFill>
                <a:latin typeface="Merriweather"/>
                <a:ea typeface="Merriweather"/>
                <a:cs typeface="Merriweather"/>
                <a:sym typeface="Merriweather"/>
              </a:rPr>
              <a:t>2023/2024 </a:t>
            </a:r>
            <a:endParaRPr sz="3800" b="1">
              <a:solidFill>
                <a:srgbClr val="1C4587"/>
              </a:solidFill>
              <a:latin typeface="Merriweather"/>
              <a:ea typeface="Merriweather"/>
              <a:cs typeface="Merriweather"/>
              <a:sym typeface="Merriweather"/>
            </a:endParaRPr>
          </a:p>
          <a:p>
            <a:pPr marL="0" lvl="0" indent="0" algn="ctr" rtl="0">
              <a:spcBef>
                <a:spcPts val="0"/>
              </a:spcBef>
              <a:spcAft>
                <a:spcPts val="0"/>
              </a:spcAft>
              <a:buNone/>
            </a:pPr>
            <a:r>
              <a:rPr lang="en" sz="3800" b="1">
                <a:solidFill>
                  <a:srgbClr val="1C4587"/>
                </a:solidFill>
                <a:latin typeface="Merriweather"/>
                <a:ea typeface="Merriweather"/>
                <a:cs typeface="Merriweather"/>
                <a:sym typeface="Merriweather"/>
              </a:rPr>
              <a:t>Budget Proposal </a:t>
            </a:r>
            <a:endParaRPr sz="3800" b="1">
              <a:solidFill>
                <a:srgbClr val="1C4587"/>
              </a:solidFill>
              <a:latin typeface="Merriweather"/>
              <a:ea typeface="Merriweather"/>
              <a:cs typeface="Merriweather"/>
              <a:sym typeface="Merriweather"/>
            </a:endParaRPr>
          </a:p>
        </p:txBody>
      </p:sp>
      <p:pic>
        <p:nvPicPr>
          <p:cNvPr id="66" name="Google Shape;66;p13"/>
          <p:cNvPicPr preferRelativeResize="0"/>
          <p:nvPr/>
        </p:nvPicPr>
        <p:blipFill>
          <a:blip r:embed="rId4">
            <a:alphaModFix/>
          </a:blip>
          <a:stretch>
            <a:fillRect/>
          </a:stretch>
        </p:blipFill>
        <p:spPr>
          <a:xfrm>
            <a:off x="-269675" y="0"/>
            <a:ext cx="2053801" cy="1656700"/>
          </a:xfrm>
          <a:prstGeom prst="rect">
            <a:avLst/>
          </a:prstGeom>
          <a:noFill/>
          <a:ln>
            <a:noFill/>
          </a:ln>
        </p:spPr>
      </p:pic>
      <p:pic>
        <p:nvPicPr>
          <p:cNvPr id="67" name="Google Shape;67;p13"/>
          <p:cNvPicPr preferRelativeResize="0"/>
          <p:nvPr/>
        </p:nvPicPr>
        <p:blipFill rotWithShape="1">
          <a:blip r:embed="rId5">
            <a:alphaModFix/>
          </a:blip>
          <a:srcRect/>
          <a:stretch/>
        </p:blipFill>
        <p:spPr>
          <a:xfrm>
            <a:off x="1067300" y="3291025"/>
            <a:ext cx="6626735" cy="16567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C4587"/>
        </a:solidFill>
        <a:effectLst/>
      </p:bgPr>
    </p:bg>
    <p:spTree>
      <p:nvGrpSpPr>
        <p:cNvPr id="1" name="Shape 71"/>
        <p:cNvGrpSpPr/>
        <p:nvPr/>
      </p:nvGrpSpPr>
      <p:grpSpPr>
        <a:xfrm>
          <a:off x="0" y="0"/>
          <a:ext cx="0" cy="0"/>
          <a:chOff x="0" y="0"/>
          <a:chExt cx="0" cy="0"/>
        </a:xfrm>
      </p:grpSpPr>
      <p:pic>
        <p:nvPicPr>
          <p:cNvPr id="72" name="Google Shape;72;p14"/>
          <p:cNvPicPr preferRelativeResize="0"/>
          <p:nvPr/>
        </p:nvPicPr>
        <p:blipFill>
          <a:blip r:embed="rId3">
            <a:alphaModFix amt="51000"/>
          </a:blip>
          <a:stretch>
            <a:fillRect/>
          </a:stretch>
        </p:blipFill>
        <p:spPr>
          <a:xfrm>
            <a:off x="6087425" y="231275"/>
            <a:ext cx="2844652" cy="2133500"/>
          </a:xfrm>
          <a:prstGeom prst="rect">
            <a:avLst/>
          </a:prstGeom>
          <a:noFill/>
          <a:ln>
            <a:noFill/>
          </a:ln>
        </p:spPr>
      </p:pic>
      <p:sp>
        <p:nvSpPr>
          <p:cNvPr id="73" name="Google Shape;73;p14"/>
          <p:cNvSpPr txBox="1">
            <a:spLocks noGrp="1"/>
          </p:cNvSpPr>
          <p:nvPr>
            <p:ph type="ctrTitle"/>
          </p:nvPr>
        </p:nvSpPr>
        <p:spPr>
          <a:xfrm>
            <a:off x="311700" y="231275"/>
            <a:ext cx="8520600" cy="8490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4300" b="1">
                <a:solidFill>
                  <a:schemeClr val="accent2"/>
                </a:solidFill>
              </a:rPr>
              <a:t>Our Why</a:t>
            </a:r>
            <a:endParaRPr sz="4300" b="1">
              <a:solidFill>
                <a:schemeClr val="accent2"/>
              </a:solidFill>
            </a:endParaRPr>
          </a:p>
        </p:txBody>
      </p:sp>
      <p:sp>
        <p:nvSpPr>
          <p:cNvPr id="74" name="Google Shape;74;p14"/>
          <p:cNvSpPr txBox="1">
            <a:spLocks noGrp="1"/>
          </p:cNvSpPr>
          <p:nvPr>
            <p:ph type="subTitle" idx="1"/>
          </p:nvPr>
        </p:nvSpPr>
        <p:spPr>
          <a:xfrm>
            <a:off x="196125" y="1205400"/>
            <a:ext cx="8357100" cy="3496200"/>
          </a:xfrm>
          <a:prstGeom prst="rect">
            <a:avLst/>
          </a:prstGeom>
        </p:spPr>
        <p:txBody>
          <a:bodyPr spcFirstLastPara="1" wrap="square" lIns="91425" tIns="91425" rIns="91425" bIns="91425" anchor="t" anchorCtr="0">
            <a:normAutofit fontScale="25000" lnSpcReduction="20000"/>
          </a:bodyPr>
          <a:lstStyle/>
          <a:p>
            <a:pPr marL="0" lvl="0" indent="0" algn="ctr" rtl="0">
              <a:spcBef>
                <a:spcPts val="0"/>
              </a:spcBef>
              <a:spcAft>
                <a:spcPts val="0"/>
              </a:spcAft>
              <a:buNone/>
            </a:pPr>
            <a:r>
              <a:rPr lang="en" sz="7600" b="1">
                <a:solidFill>
                  <a:srgbClr val="073763"/>
                </a:solidFill>
                <a:latin typeface="Merriweather"/>
                <a:ea typeface="Merriweather"/>
                <a:cs typeface="Merriweather"/>
                <a:sym typeface="Merriweather"/>
              </a:rPr>
              <a:t>We believe in student and staff success through the value of culture,  language, high learning expectations. </a:t>
            </a:r>
            <a:endParaRPr sz="7600" b="1">
              <a:solidFill>
                <a:srgbClr val="073763"/>
              </a:solidFill>
              <a:latin typeface="Merriweather"/>
              <a:ea typeface="Merriweather"/>
              <a:cs typeface="Merriweather"/>
              <a:sym typeface="Merriweather"/>
            </a:endParaRPr>
          </a:p>
          <a:p>
            <a:pPr marL="0" lvl="0" indent="0" algn="l" rtl="0">
              <a:spcBef>
                <a:spcPts val="0"/>
              </a:spcBef>
              <a:spcAft>
                <a:spcPts val="0"/>
              </a:spcAft>
              <a:buNone/>
            </a:pPr>
            <a:endParaRPr sz="7200">
              <a:solidFill>
                <a:srgbClr val="000000"/>
              </a:solidFill>
              <a:latin typeface="Arial"/>
              <a:ea typeface="Arial"/>
              <a:cs typeface="Arial"/>
              <a:sym typeface="Arial"/>
            </a:endParaRPr>
          </a:p>
          <a:p>
            <a:pPr marL="0" lvl="0" indent="0" algn="l" rtl="0">
              <a:spcBef>
                <a:spcPts val="0"/>
              </a:spcBef>
              <a:spcAft>
                <a:spcPts val="0"/>
              </a:spcAft>
              <a:buNone/>
            </a:pPr>
            <a:r>
              <a:rPr lang="en" sz="7200" b="1">
                <a:solidFill>
                  <a:srgbClr val="003070"/>
                </a:solidFill>
                <a:latin typeface="Arial"/>
                <a:ea typeface="Arial"/>
                <a:cs typeface="Arial"/>
                <a:sym typeface="Arial"/>
              </a:rPr>
              <a:t>Data</a:t>
            </a:r>
            <a:endParaRPr sz="7200" b="1">
              <a:solidFill>
                <a:srgbClr val="003070"/>
              </a:solidFill>
              <a:latin typeface="Arial"/>
              <a:ea typeface="Arial"/>
              <a:cs typeface="Arial"/>
              <a:sym typeface="Arial"/>
            </a:endParaRPr>
          </a:p>
          <a:p>
            <a:pPr marL="0" lvl="0" indent="457200" algn="l" rtl="0">
              <a:spcBef>
                <a:spcPts val="0"/>
              </a:spcBef>
              <a:spcAft>
                <a:spcPts val="0"/>
              </a:spcAft>
              <a:buNone/>
            </a:pPr>
            <a:r>
              <a:rPr lang="en" sz="7200" b="1">
                <a:solidFill>
                  <a:srgbClr val="000000"/>
                </a:solidFill>
                <a:latin typeface="Arial"/>
                <a:ea typeface="Arial"/>
                <a:cs typeface="Arial"/>
                <a:sym typeface="Arial"/>
              </a:rPr>
              <a:t>Access </a:t>
            </a:r>
            <a:endParaRPr sz="7200" b="1">
              <a:solidFill>
                <a:srgbClr val="000000"/>
              </a:solidFill>
              <a:latin typeface="Arial"/>
              <a:ea typeface="Arial"/>
              <a:cs typeface="Arial"/>
              <a:sym typeface="Arial"/>
            </a:endParaRPr>
          </a:p>
          <a:p>
            <a:pPr marL="457200" lvl="0" indent="-342900" algn="l" rtl="0">
              <a:spcBef>
                <a:spcPts val="0"/>
              </a:spcBef>
              <a:spcAft>
                <a:spcPts val="0"/>
              </a:spcAft>
              <a:buClr>
                <a:srgbClr val="000000"/>
              </a:buClr>
              <a:buSzPct val="100000"/>
              <a:buFont typeface="Arial"/>
              <a:buChar char="●"/>
            </a:pPr>
            <a:r>
              <a:rPr lang="en" sz="7200" b="1">
                <a:solidFill>
                  <a:srgbClr val="000000"/>
                </a:solidFill>
                <a:latin typeface="Arial"/>
                <a:ea typeface="Arial"/>
                <a:cs typeface="Arial"/>
                <a:sym typeface="Arial"/>
              </a:rPr>
              <a:t>85 Emerging Bilinguals</a:t>
            </a:r>
            <a:endParaRPr sz="7200" b="1">
              <a:solidFill>
                <a:srgbClr val="000000"/>
              </a:solidFill>
              <a:latin typeface="Arial"/>
              <a:ea typeface="Arial"/>
              <a:cs typeface="Arial"/>
              <a:sym typeface="Arial"/>
            </a:endParaRPr>
          </a:p>
          <a:p>
            <a:pPr marL="457200" lvl="0" indent="-342900" algn="l" rtl="0">
              <a:spcBef>
                <a:spcPts val="0"/>
              </a:spcBef>
              <a:spcAft>
                <a:spcPts val="0"/>
              </a:spcAft>
              <a:buClr>
                <a:srgbClr val="000000"/>
              </a:buClr>
              <a:buSzPct val="100000"/>
              <a:buFont typeface="Arial"/>
              <a:buChar char="●"/>
            </a:pPr>
            <a:r>
              <a:rPr lang="en" sz="7200" b="1">
                <a:solidFill>
                  <a:srgbClr val="000000"/>
                </a:solidFill>
                <a:latin typeface="Arial"/>
                <a:ea typeface="Arial"/>
                <a:cs typeface="Arial"/>
                <a:sym typeface="Arial"/>
              </a:rPr>
              <a:t>81 IFEP </a:t>
            </a:r>
            <a:endParaRPr sz="7200" b="1">
              <a:solidFill>
                <a:srgbClr val="000000"/>
              </a:solidFill>
              <a:latin typeface="Arial"/>
              <a:ea typeface="Arial"/>
              <a:cs typeface="Arial"/>
              <a:sym typeface="Arial"/>
            </a:endParaRPr>
          </a:p>
          <a:p>
            <a:pPr marL="457200" lvl="0" indent="-342900" algn="l" rtl="0">
              <a:spcBef>
                <a:spcPts val="0"/>
              </a:spcBef>
              <a:spcAft>
                <a:spcPts val="0"/>
              </a:spcAft>
              <a:buClr>
                <a:srgbClr val="000000"/>
              </a:buClr>
              <a:buSzPct val="100000"/>
              <a:buFont typeface="Arial"/>
              <a:buChar char="●"/>
            </a:pPr>
            <a:r>
              <a:rPr lang="en" sz="7200" b="1">
                <a:solidFill>
                  <a:srgbClr val="000000"/>
                </a:solidFill>
                <a:latin typeface="Arial"/>
                <a:ea typeface="Arial"/>
                <a:cs typeface="Arial"/>
                <a:sym typeface="Arial"/>
              </a:rPr>
              <a:t>1 student exited the Access Assessment</a:t>
            </a:r>
            <a:endParaRPr sz="7200" b="1">
              <a:solidFill>
                <a:srgbClr val="000000"/>
              </a:solidFill>
              <a:latin typeface="Arial"/>
              <a:ea typeface="Arial"/>
              <a:cs typeface="Arial"/>
              <a:sym typeface="Arial"/>
            </a:endParaRPr>
          </a:p>
          <a:p>
            <a:pPr marL="0" lvl="0" indent="457200" algn="l" rtl="0">
              <a:spcBef>
                <a:spcPts val="0"/>
              </a:spcBef>
              <a:spcAft>
                <a:spcPts val="0"/>
              </a:spcAft>
              <a:buNone/>
            </a:pPr>
            <a:r>
              <a:rPr lang="en" sz="7200" b="1">
                <a:solidFill>
                  <a:srgbClr val="000000"/>
                </a:solidFill>
                <a:latin typeface="Arial"/>
                <a:ea typeface="Arial"/>
                <a:cs typeface="Arial"/>
                <a:sym typeface="Arial"/>
              </a:rPr>
              <a:t>Istation</a:t>
            </a:r>
            <a:endParaRPr sz="7200" b="1">
              <a:solidFill>
                <a:srgbClr val="000000"/>
              </a:solidFill>
              <a:latin typeface="Arial"/>
              <a:ea typeface="Arial"/>
              <a:cs typeface="Arial"/>
              <a:sym typeface="Arial"/>
            </a:endParaRPr>
          </a:p>
          <a:p>
            <a:pPr marL="457200" lvl="0" indent="-342900" algn="l" rtl="0">
              <a:spcBef>
                <a:spcPts val="0"/>
              </a:spcBef>
              <a:spcAft>
                <a:spcPts val="0"/>
              </a:spcAft>
              <a:buClr>
                <a:srgbClr val="000000"/>
              </a:buClr>
              <a:buSzPct val="100000"/>
              <a:buFont typeface="Arial"/>
              <a:buChar char="●"/>
            </a:pPr>
            <a:r>
              <a:rPr lang="en" sz="7200" b="1" u="sng">
                <a:solidFill>
                  <a:schemeClr val="hlink"/>
                </a:solidFill>
                <a:latin typeface="Arial"/>
                <a:ea typeface="Arial"/>
                <a:cs typeface="Arial"/>
                <a:sym typeface="Arial"/>
                <a:hlinkClick r:id="rId4"/>
              </a:rPr>
              <a:t>12% are proficient in reading, 88% are reading below grade level</a:t>
            </a:r>
            <a:endParaRPr sz="7200" b="1">
              <a:solidFill>
                <a:srgbClr val="000000"/>
              </a:solidFill>
              <a:latin typeface="Arial"/>
              <a:ea typeface="Arial"/>
              <a:cs typeface="Arial"/>
              <a:sym typeface="Arial"/>
            </a:endParaRPr>
          </a:p>
          <a:p>
            <a:pPr marL="457200" lvl="0" indent="-342900" algn="l" rtl="0">
              <a:spcBef>
                <a:spcPts val="0"/>
              </a:spcBef>
              <a:spcAft>
                <a:spcPts val="0"/>
              </a:spcAft>
              <a:buClr>
                <a:srgbClr val="000000"/>
              </a:buClr>
              <a:buSzPct val="100000"/>
              <a:buFont typeface="Arial"/>
              <a:buChar char="●"/>
            </a:pPr>
            <a:r>
              <a:rPr lang="en" sz="7200" b="1" u="sng">
                <a:solidFill>
                  <a:schemeClr val="hlink"/>
                </a:solidFill>
                <a:latin typeface="Arial"/>
                <a:ea typeface="Arial"/>
                <a:cs typeface="Arial"/>
                <a:sym typeface="Arial"/>
                <a:hlinkClick r:id="rId5"/>
              </a:rPr>
              <a:t>11% are proficient in math, 89% are below grade level</a:t>
            </a:r>
            <a:endParaRPr sz="7200" b="1">
              <a:solidFill>
                <a:srgbClr val="000000"/>
              </a:solidFill>
              <a:latin typeface="Arial"/>
              <a:ea typeface="Arial"/>
              <a:cs typeface="Arial"/>
              <a:sym typeface="Arial"/>
            </a:endParaRPr>
          </a:p>
          <a:p>
            <a:pPr marL="0" lvl="0" indent="0" algn="l" rtl="0">
              <a:spcBef>
                <a:spcPts val="0"/>
              </a:spcBef>
              <a:spcAft>
                <a:spcPts val="0"/>
              </a:spcAft>
              <a:buNone/>
            </a:pPr>
            <a:r>
              <a:rPr lang="en" sz="7200" b="1">
                <a:solidFill>
                  <a:srgbClr val="000000"/>
                </a:solidFill>
                <a:latin typeface="Arial"/>
                <a:ea typeface="Arial"/>
                <a:cs typeface="Arial"/>
                <a:sym typeface="Arial"/>
              </a:rPr>
              <a:t>	</a:t>
            </a:r>
            <a:endParaRPr sz="7200" b="1">
              <a:solidFill>
                <a:srgbClr val="000000"/>
              </a:solidFill>
              <a:latin typeface="Arial"/>
              <a:ea typeface="Arial"/>
              <a:cs typeface="Arial"/>
              <a:sym typeface="Arial"/>
            </a:endParaRPr>
          </a:p>
          <a:p>
            <a:pPr marL="457200" lvl="0" indent="-342900" algn="l" rtl="0">
              <a:spcBef>
                <a:spcPts val="0"/>
              </a:spcBef>
              <a:spcAft>
                <a:spcPts val="0"/>
              </a:spcAft>
              <a:buClr>
                <a:srgbClr val="000000"/>
              </a:buClr>
              <a:buSzPct val="100000"/>
              <a:buFont typeface="Arial"/>
              <a:buChar char="●"/>
            </a:pPr>
            <a:r>
              <a:rPr lang="en" sz="7200" b="1">
                <a:solidFill>
                  <a:srgbClr val="000000"/>
                </a:solidFill>
                <a:latin typeface="Arial"/>
                <a:ea typeface="Arial"/>
                <a:cs typeface="Arial"/>
                <a:sym typeface="Arial"/>
              </a:rPr>
              <a:t>Student Work</a:t>
            </a:r>
            <a:endParaRPr sz="7200" b="1">
              <a:solidFill>
                <a:srgbClr val="000000"/>
              </a:solidFill>
              <a:latin typeface="Arial"/>
              <a:ea typeface="Arial"/>
              <a:cs typeface="Arial"/>
              <a:sym typeface="Arial"/>
            </a:endParaRPr>
          </a:p>
          <a:p>
            <a:pPr marL="457200" lvl="0" indent="-342900" algn="l" rtl="0">
              <a:spcBef>
                <a:spcPts val="0"/>
              </a:spcBef>
              <a:spcAft>
                <a:spcPts val="0"/>
              </a:spcAft>
              <a:buClr>
                <a:srgbClr val="000000"/>
              </a:buClr>
              <a:buSzPct val="100000"/>
              <a:buFont typeface="Arial"/>
              <a:buChar char="●"/>
            </a:pPr>
            <a:r>
              <a:rPr lang="en" sz="7200" b="1">
                <a:solidFill>
                  <a:srgbClr val="000000"/>
                </a:solidFill>
                <a:latin typeface="Arial"/>
                <a:ea typeface="Arial"/>
                <a:cs typeface="Arial"/>
                <a:sym typeface="Arial"/>
              </a:rPr>
              <a:t>Classroom Observations</a:t>
            </a:r>
            <a:endParaRPr sz="7200" b="1">
              <a:solidFill>
                <a:srgbClr val="000000"/>
              </a:solidFill>
              <a:latin typeface="Arial"/>
              <a:ea typeface="Arial"/>
              <a:cs typeface="Arial"/>
              <a:sym typeface="Arial"/>
            </a:endParaRPr>
          </a:p>
          <a:p>
            <a:pPr marL="0" lvl="0" indent="0" algn="l" rtl="0">
              <a:spcBef>
                <a:spcPts val="0"/>
              </a:spcBef>
              <a:spcAft>
                <a:spcPts val="0"/>
              </a:spcAft>
              <a:buNone/>
            </a:pPr>
            <a:endParaRPr sz="7200">
              <a:solidFill>
                <a:srgbClr val="000000"/>
              </a:solidFill>
              <a:latin typeface="Arial"/>
              <a:ea typeface="Arial"/>
              <a:cs typeface="Arial"/>
              <a:sym typeface="Arial"/>
            </a:endParaRPr>
          </a:p>
          <a:p>
            <a:pPr marL="457200" lvl="0" indent="0" algn="l" rtl="0">
              <a:spcBef>
                <a:spcPts val="0"/>
              </a:spcBef>
              <a:spcAft>
                <a:spcPts val="0"/>
              </a:spcAft>
              <a:buNone/>
            </a:pPr>
            <a:endParaRPr sz="2118">
              <a:solidFill>
                <a:srgbClr val="000000"/>
              </a:solidFill>
            </a:endParaRPr>
          </a:p>
          <a:p>
            <a:pPr marL="457200" lvl="0" indent="0" algn="l" rtl="0">
              <a:spcBef>
                <a:spcPts val="0"/>
              </a:spcBef>
              <a:spcAft>
                <a:spcPts val="0"/>
              </a:spcAft>
              <a:buNone/>
            </a:pPr>
            <a:endParaRPr sz="2118">
              <a:solidFill>
                <a:srgbClr val="000000"/>
              </a:solidFill>
            </a:endParaRPr>
          </a:p>
          <a:p>
            <a:pPr marL="0" lvl="0" indent="0" algn="l" rtl="0">
              <a:spcBef>
                <a:spcPts val="0"/>
              </a:spcBef>
              <a:spcAft>
                <a:spcPts val="0"/>
              </a:spcAft>
              <a:buNone/>
            </a:pPr>
            <a:endParaRPr/>
          </a:p>
          <a:p>
            <a:pPr marL="457200" lvl="0" indent="0" algn="l" rtl="0">
              <a:spcBef>
                <a:spcPts val="0"/>
              </a:spcBef>
              <a:spcAft>
                <a:spcPts val="0"/>
              </a:spcAft>
              <a:buNone/>
            </a:pPr>
            <a:endParaRPr/>
          </a:p>
          <a:p>
            <a:pPr marL="0" lvl="0" indent="0" algn="l" rtl="0">
              <a:spcBef>
                <a:spcPts val="0"/>
              </a:spcBef>
              <a:spcAft>
                <a:spcPts val="0"/>
              </a:spcAft>
              <a:buNone/>
            </a:pPr>
            <a:endParaRPr/>
          </a:p>
        </p:txBody>
      </p:sp>
      <p:pic>
        <p:nvPicPr>
          <p:cNvPr id="75" name="Google Shape;75;p14"/>
          <p:cNvPicPr preferRelativeResize="0"/>
          <p:nvPr/>
        </p:nvPicPr>
        <p:blipFill>
          <a:blip r:embed="rId6">
            <a:alphaModFix/>
          </a:blip>
          <a:stretch>
            <a:fillRect/>
          </a:stretch>
        </p:blipFill>
        <p:spPr>
          <a:xfrm>
            <a:off x="-115550" y="-57000"/>
            <a:ext cx="1767250" cy="142554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900">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79"/>
        <p:cNvGrpSpPr/>
        <p:nvPr/>
      </p:nvGrpSpPr>
      <p:grpSpPr>
        <a:xfrm>
          <a:off x="0" y="0"/>
          <a:ext cx="0" cy="0"/>
          <a:chOff x="0" y="0"/>
          <a:chExt cx="0" cy="0"/>
        </a:xfrm>
      </p:grpSpPr>
      <p:sp>
        <p:nvSpPr>
          <p:cNvPr id="80" name="Google Shape;80;p15"/>
          <p:cNvSpPr txBox="1"/>
          <p:nvPr/>
        </p:nvSpPr>
        <p:spPr>
          <a:xfrm>
            <a:off x="1098275" y="226675"/>
            <a:ext cx="7432200" cy="1293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600" b="1">
                <a:solidFill>
                  <a:srgbClr val="1C4587"/>
                </a:solidFill>
                <a:latin typeface="Merriweather"/>
                <a:ea typeface="Merriweather"/>
                <a:cs typeface="Merriweather"/>
                <a:sym typeface="Merriweather"/>
              </a:rPr>
              <a:t>What Worked and What Did Not Work?</a:t>
            </a:r>
            <a:endParaRPr sz="3600" b="1">
              <a:solidFill>
                <a:srgbClr val="1C4587"/>
              </a:solidFill>
              <a:latin typeface="Merriweather"/>
              <a:ea typeface="Merriweather"/>
              <a:cs typeface="Merriweather"/>
              <a:sym typeface="Merriweather"/>
            </a:endParaRPr>
          </a:p>
        </p:txBody>
      </p:sp>
      <p:pic>
        <p:nvPicPr>
          <p:cNvPr id="81" name="Google Shape;81;p15"/>
          <p:cNvPicPr preferRelativeResize="0"/>
          <p:nvPr/>
        </p:nvPicPr>
        <p:blipFill>
          <a:blip r:embed="rId3">
            <a:alphaModFix/>
          </a:blip>
          <a:stretch>
            <a:fillRect/>
          </a:stretch>
        </p:blipFill>
        <p:spPr>
          <a:xfrm>
            <a:off x="-269675" y="0"/>
            <a:ext cx="2053801" cy="1656700"/>
          </a:xfrm>
          <a:prstGeom prst="rect">
            <a:avLst/>
          </a:prstGeom>
          <a:noFill/>
          <a:ln>
            <a:noFill/>
          </a:ln>
        </p:spPr>
      </p:pic>
      <p:sp>
        <p:nvSpPr>
          <p:cNvPr id="82" name="Google Shape;82;p15"/>
          <p:cNvSpPr txBox="1"/>
          <p:nvPr/>
        </p:nvSpPr>
        <p:spPr>
          <a:xfrm>
            <a:off x="487075" y="1914200"/>
            <a:ext cx="3799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
        <p:nvSpPr>
          <p:cNvPr id="83" name="Google Shape;83;p15"/>
          <p:cNvSpPr txBox="1"/>
          <p:nvPr/>
        </p:nvSpPr>
        <p:spPr>
          <a:xfrm>
            <a:off x="639475" y="2066600"/>
            <a:ext cx="3799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
        <p:nvSpPr>
          <p:cNvPr id="84" name="Google Shape;84;p15"/>
          <p:cNvSpPr txBox="1"/>
          <p:nvPr/>
        </p:nvSpPr>
        <p:spPr>
          <a:xfrm>
            <a:off x="88425" y="1419075"/>
            <a:ext cx="4099500" cy="2616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u="sng">
                <a:latin typeface="Roboto"/>
                <a:ea typeface="Roboto"/>
                <a:cs typeface="Roboto"/>
                <a:sym typeface="Roboto"/>
              </a:rPr>
              <a:t>What Worked:</a:t>
            </a:r>
            <a:endParaRPr sz="1600" b="1" u="sng">
              <a:latin typeface="Roboto"/>
              <a:ea typeface="Roboto"/>
              <a:cs typeface="Roboto"/>
              <a:sym typeface="Roboto"/>
            </a:endParaRPr>
          </a:p>
          <a:p>
            <a:pPr marL="457200" lvl="0" indent="-330200" algn="l" rtl="0">
              <a:spcBef>
                <a:spcPts val="0"/>
              </a:spcBef>
              <a:spcAft>
                <a:spcPts val="0"/>
              </a:spcAft>
              <a:buSzPts val="1600"/>
              <a:buFont typeface="Roboto"/>
              <a:buChar char="●"/>
            </a:pPr>
            <a:r>
              <a:rPr lang="en" sz="1600" b="1">
                <a:latin typeface="Roboto"/>
                <a:ea typeface="Roboto"/>
                <a:cs typeface="Roboto"/>
                <a:sym typeface="Roboto"/>
              </a:rPr>
              <a:t>Access to SAVVAS materials</a:t>
            </a:r>
            <a:endParaRPr sz="1600" b="1">
              <a:latin typeface="Roboto"/>
              <a:ea typeface="Roboto"/>
              <a:cs typeface="Roboto"/>
              <a:sym typeface="Roboto"/>
            </a:endParaRPr>
          </a:p>
          <a:p>
            <a:pPr marL="457200" lvl="0" indent="-330200" algn="l" rtl="0">
              <a:spcBef>
                <a:spcPts val="0"/>
              </a:spcBef>
              <a:spcAft>
                <a:spcPts val="0"/>
              </a:spcAft>
              <a:buSzPts val="1600"/>
              <a:buFont typeface="Roboto"/>
              <a:buChar char="●"/>
            </a:pPr>
            <a:r>
              <a:rPr lang="en" sz="1600" b="1">
                <a:latin typeface="Roboto"/>
                <a:ea typeface="Roboto"/>
                <a:cs typeface="Roboto"/>
                <a:sym typeface="Roboto"/>
              </a:rPr>
              <a:t>PD on how to utilize materials within the 90 minute block</a:t>
            </a:r>
            <a:endParaRPr sz="1600" b="1">
              <a:latin typeface="Roboto"/>
              <a:ea typeface="Roboto"/>
              <a:cs typeface="Roboto"/>
              <a:sym typeface="Roboto"/>
            </a:endParaRPr>
          </a:p>
          <a:p>
            <a:pPr marL="457200" lvl="0" indent="-330200" algn="l" rtl="0">
              <a:spcBef>
                <a:spcPts val="0"/>
              </a:spcBef>
              <a:spcAft>
                <a:spcPts val="0"/>
              </a:spcAft>
              <a:buSzPts val="1600"/>
              <a:buFont typeface="Roboto"/>
              <a:buChar char="●"/>
            </a:pPr>
            <a:r>
              <a:rPr lang="en" sz="1600" b="1">
                <a:latin typeface="Roboto"/>
                <a:ea typeface="Roboto"/>
                <a:cs typeface="Roboto"/>
                <a:sym typeface="Roboto"/>
              </a:rPr>
              <a:t>Running Medicine</a:t>
            </a:r>
            <a:endParaRPr sz="1600" b="1">
              <a:latin typeface="Roboto"/>
              <a:ea typeface="Roboto"/>
              <a:cs typeface="Roboto"/>
              <a:sym typeface="Roboto"/>
            </a:endParaRPr>
          </a:p>
          <a:p>
            <a:pPr marL="457200" lvl="0" indent="-330200" algn="l" rtl="0">
              <a:spcBef>
                <a:spcPts val="0"/>
              </a:spcBef>
              <a:spcAft>
                <a:spcPts val="0"/>
              </a:spcAft>
              <a:buSzPts val="1600"/>
              <a:buFont typeface="Roboto"/>
              <a:buChar char="●"/>
            </a:pPr>
            <a:r>
              <a:rPr lang="en" sz="1600" b="1">
                <a:latin typeface="Roboto"/>
                <a:ea typeface="Roboto"/>
                <a:cs typeface="Roboto"/>
                <a:sym typeface="Roboto"/>
              </a:rPr>
              <a:t>PBIS-Mustang bucks</a:t>
            </a:r>
            <a:endParaRPr sz="1600" b="1">
              <a:latin typeface="Roboto"/>
              <a:ea typeface="Roboto"/>
              <a:cs typeface="Roboto"/>
              <a:sym typeface="Roboto"/>
            </a:endParaRPr>
          </a:p>
          <a:p>
            <a:pPr marL="457200" lvl="0" indent="-330200" algn="l" rtl="0">
              <a:spcBef>
                <a:spcPts val="0"/>
              </a:spcBef>
              <a:spcAft>
                <a:spcPts val="0"/>
              </a:spcAft>
              <a:buSzPts val="1600"/>
              <a:buFont typeface="Roboto"/>
              <a:buChar char="●"/>
            </a:pPr>
            <a:r>
              <a:rPr lang="en" sz="1600" b="1">
                <a:latin typeface="Roboto"/>
                <a:ea typeface="Roboto"/>
                <a:cs typeface="Roboto"/>
                <a:sym typeface="Roboto"/>
              </a:rPr>
              <a:t>Replenishing materials and supplies (staff morale)</a:t>
            </a:r>
            <a:endParaRPr sz="1600" b="1">
              <a:latin typeface="Roboto"/>
              <a:ea typeface="Roboto"/>
              <a:cs typeface="Roboto"/>
              <a:sym typeface="Roboto"/>
            </a:endParaRPr>
          </a:p>
          <a:p>
            <a:pPr marL="457200" lvl="0" indent="0" algn="l" rtl="0">
              <a:spcBef>
                <a:spcPts val="0"/>
              </a:spcBef>
              <a:spcAft>
                <a:spcPts val="0"/>
              </a:spcAft>
              <a:buNone/>
            </a:pPr>
            <a:endParaRPr sz="1600" b="1">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
        <p:nvSpPr>
          <p:cNvPr id="85" name="Google Shape;85;p15"/>
          <p:cNvSpPr txBox="1"/>
          <p:nvPr/>
        </p:nvSpPr>
        <p:spPr>
          <a:xfrm>
            <a:off x="4438675" y="1419075"/>
            <a:ext cx="4565400" cy="3648000"/>
          </a:xfrm>
          <a:prstGeom prst="rect">
            <a:avLst/>
          </a:prstGeom>
          <a:noFill/>
          <a:ln>
            <a:noFill/>
          </a:ln>
        </p:spPr>
        <p:txBody>
          <a:bodyPr spcFirstLastPara="1" wrap="square" lIns="91425" tIns="91425" rIns="91425" bIns="91425" anchor="t" anchorCtr="0">
            <a:spAutoFit/>
          </a:bodyPr>
          <a:lstStyle/>
          <a:p>
            <a:pPr marL="457200" lvl="0" indent="0" algn="ctr" rtl="0">
              <a:spcBef>
                <a:spcPts val="0"/>
              </a:spcBef>
              <a:spcAft>
                <a:spcPts val="0"/>
              </a:spcAft>
              <a:buNone/>
            </a:pPr>
            <a:r>
              <a:rPr lang="en" sz="1500" b="1" u="sng">
                <a:latin typeface="Roboto"/>
                <a:ea typeface="Roboto"/>
                <a:cs typeface="Roboto"/>
                <a:sym typeface="Roboto"/>
              </a:rPr>
              <a:t>What Didn’t Work</a:t>
            </a:r>
            <a:endParaRPr sz="1500" b="1" u="sng">
              <a:latin typeface="Roboto"/>
              <a:ea typeface="Roboto"/>
              <a:cs typeface="Roboto"/>
              <a:sym typeface="Roboto"/>
            </a:endParaRPr>
          </a:p>
          <a:p>
            <a:pPr marL="457200" lvl="0" indent="-323850" algn="l" rtl="0">
              <a:spcBef>
                <a:spcPts val="0"/>
              </a:spcBef>
              <a:spcAft>
                <a:spcPts val="0"/>
              </a:spcAft>
              <a:buSzPts val="1500"/>
              <a:buFont typeface="Roboto"/>
              <a:buChar char="●"/>
            </a:pPr>
            <a:r>
              <a:rPr lang="en" sz="1500" b="1">
                <a:latin typeface="Roboto"/>
                <a:ea typeface="Roboto"/>
                <a:cs typeface="Roboto"/>
                <a:sym typeface="Roboto"/>
              </a:rPr>
              <a:t>Operating in Isolation</a:t>
            </a:r>
            <a:endParaRPr sz="1500" b="1">
              <a:latin typeface="Roboto"/>
              <a:ea typeface="Roboto"/>
              <a:cs typeface="Roboto"/>
              <a:sym typeface="Roboto"/>
            </a:endParaRPr>
          </a:p>
          <a:p>
            <a:pPr marL="914400" lvl="1" indent="-323850" algn="l" rtl="0">
              <a:spcBef>
                <a:spcPts val="0"/>
              </a:spcBef>
              <a:spcAft>
                <a:spcPts val="0"/>
              </a:spcAft>
              <a:buSzPts val="1500"/>
              <a:buFont typeface="Roboto"/>
              <a:buChar char="○"/>
            </a:pPr>
            <a:r>
              <a:rPr lang="en" sz="1500" b="1">
                <a:latin typeface="Roboto"/>
                <a:ea typeface="Roboto"/>
                <a:cs typeface="Roboto"/>
                <a:sym typeface="Roboto"/>
              </a:rPr>
              <a:t>Lack of input or awareness of purchases made</a:t>
            </a:r>
            <a:endParaRPr sz="1500" b="1">
              <a:latin typeface="Roboto"/>
              <a:ea typeface="Roboto"/>
              <a:cs typeface="Roboto"/>
              <a:sym typeface="Roboto"/>
            </a:endParaRPr>
          </a:p>
          <a:p>
            <a:pPr marL="457200" lvl="0" indent="-323850" algn="l" rtl="0">
              <a:spcBef>
                <a:spcPts val="0"/>
              </a:spcBef>
              <a:spcAft>
                <a:spcPts val="0"/>
              </a:spcAft>
              <a:buSzPts val="1500"/>
              <a:buFont typeface="Roboto"/>
              <a:buChar char="●"/>
            </a:pPr>
            <a:r>
              <a:rPr lang="en" sz="1500" b="1">
                <a:latin typeface="Roboto"/>
                <a:ea typeface="Roboto"/>
                <a:cs typeface="Roboto"/>
                <a:sym typeface="Roboto"/>
              </a:rPr>
              <a:t>Utilizing computer programs for interventions</a:t>
            </a:r>
            <a:endParaRPr sz="1500" b="1">
              <a:latin typeface="Roboto"/>
              <a:ea typeface="Roboto"/>
              <a:cs typeface="Roboto"/>
              <a:sym typeface="Roboto"/>
            </a:endParaRPr>
          </a:p>
          <a:p>
            <a:pPr marL="457200" lvl="0" indent="-323850" algn="l" rtl="0">
              <a:spcBef>
                <a:spcPts val="0"/>
              </a:spcBef>
              <a:spcAft>
                <a:spcPts val="0"/>
              </a:spcAft>
              <a:buSzPts val="1500"/>
              <a:buFont typeface="Roboto"/>
              <a:buChar char="●"/>
            </a:pPr>
            <a:r>
              <a:rPr lang="en" sz="1500" b="1">
                <a:latin typeface="Roboto"/>
                <a:ea typeface="Roboto"/>
                <a:cs typeface="Roboto"/>
                <a:sym typeface="Roboto"/>
              </a:rPr>
              <a:t>Minimal teacher feedback -data, SOR strategies</a:t>
            </a:r>
            <a:endParaRPr sz="1500" b="1">
              <a:latin typeface="Roboto"/>
              <a:ea typeface="Roboto"/>
              <a:cs typeface="Roboto"/>
              <a:sym typeface="Roboto"/>
            </a:endParaRPr>
          </a:p>
          <a:p>
            <a:pPr marL="457200" lvl="0" indent="-323850" algn="l" rtl="0">
              <a:spcBef>
                <a:spcPts val="0"/>
              </a:spcBef>
              <a:spcAft>
                <a:spcPts val="0"/>
              </a:spcAft>
              <a:buSzPts val="1500"/>
              <a:buFont typeface="Roboto"/>
              <a:buChar char="●"/>
            </a:pPr>
            <a:r>
              <a:rPr lang="en" sz="1500" b="1">
                <a:latin typeface="Roboto"/>
                <a:ea typeface="Roboto"/>
                <a:cs typeface="Roboto"/>
                <a:sym typeface="Roboto"/>
              </a:rPr>
              <a:t>Purchasing programs, tokens, etc. without mapping implementation process </a:t>
            </a:r>
            <a:endParaRPr sz="1500" b="1">
              <a:latin typeface="Roboto"/>
              <a:ea typeface="Roboto"/>
              <a:cs typeface="Roboto"/>
              <a:sym typeface="Roboto"/>
            </a:endParaRPr>
          </a:p>
          <a:p>
            <a:pPr marL="914400" lvl="1" indent="-323850" algn="l" rtl="0">
              <a:spcBef>
                <a:spcPts val="0"/>
              </a:spcBef>
              <a:spcAft>
                <a:spcPts val="0"/>
              </a:spcAft>
              <a:buSzPts val="1500"/>
              <a:buFont typeface="Roboto"/>
              <a:buChar char="○"/>
            </a:pPr>
            <a:r>
              <a:rPr lang="en" sz="1500" b="1">
                <a:latin typeface="Roboto"/>
                <a:ea typeface="Roboto"/>
                <a:cs typeface="Roboto"/>
                <a:sym typeface="Roboto"/>
              </a:rPr>
              <a:t>Who is responsible for driving the initiative/ timeline?  </a:t>
            </a:r>
            <a:endParaRPr sz="1500" b="1">
              <a:latin typeface="Roboto"/>
              <a:ea typeface="Roboto"/>
              <a:cs typeface="Roboto"/>
              <a:sym typeface="Roboto"/>
            </a:endParaRPr>
          </a:p>
          <a:p>
            <a:pPr marL="914400" lvl="1" indent="-323850" algn="l" rtl="0">
              <a:spcBef>
                <a:spcPts val="0"/>
              </a:spcBef>
              <a:spcAft>
                <a:spcPts val="0"/>
              </a:spcAft>
              <a:buSzPts val="1500"/>
              <a:buFont typeface="Roboto"/>
              <a:buChar char="○"/>
            </a:pPr>
            <a:r>
              <a:rPr lang="en" sz="1500" b="1">
                <a:latin typeface="Roboto"/>
                <a:ea typeface="Roboto"/>
                <a:cs typeface="Roboto"/>
                <a:sym typeface="Roboto"/>
              </a:rPr>
              <a:t>How will it make an impact on student learning</a:t>
            </a:r>
            <a:endParaRPr sz="1500" b="1">
              <a:latin typeface="Roboto"/>
              <a:ea typeface="Roboto"/>
              <a:cs typeface="Roboto"/>
              <a:sym typeface="Roboto"/>
            </a:endParaRPr>
          </a:p>
          <a:p>
            <a:pPr marL="0" lvl="0" indent="0" algn="l" rtl="0">
              <a:spcBef>
                <a:spcPts val="0"/>
              </a:spcBef>
              <a:spcAft>
                <a:spcPts val="0"/>
              </a:spcAft>
              <a:buNone/>
            </a:pPr>
            <a:endParaRPr sz="1600">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89"/>
        <p:cNvGrpSpPr/>
        <p:nvPr/>
      </p:nvGrpSpPr>
      <p:grpSpPr>
        <a:xfrm>
          <a:off x="0" y="0"/>
          <a:ext cx="0" cy="0"/>
          <a:chOff x="0" y="0"/>
          <a:chExt cx="0" cy="0"/>
        </a:xfrm>
      </p:grpSpPr>
      <p:pic>
        <p:nvPicPr>
          <p:cNvPr id="90" name="Google Shape;90;p16"/>
          <p:cNvPicPr preferRelativeResize="0"/>
          <p:nvPr/>
        </p:nvPicPr>
        <p:blipFill>
          <a:blip r:embed="rId3">
            <a:alphaModFix/>
          </a:blip>
          <a:stretch>
            <a:fillRect/>
          </a:stretch>
        </p:blipFill>
        <p:spPr>
          <a:xfrm>
            <a:off x="0" y="0"/>
            <a:ext cx="1829105" cy="1475451"/>
          </a:xfrm>
          <a:prstGeom prst="rect">
            <a:avLst/>
          </a:prstGeom>
          <a:noFill/>
          <a:ln>
            <a:noFill/>
          </a:ln>
        </p:spPr>
      </p:pic>
      <p:sp>
        <p:nvSpPr>
          <p:cNvPr id="91" name="Google Shape;91;p16"/>
          <p:cNvSpPr txBox="1">
            <a:spLocks noGrp="1"/>
          </p:cNvSpPr>
          <p:nvPr>
            <p:ph type="ctrTitle"/>
          </p:nvPr>
        </p:nvSpPr>
        <p:spPr>
          <a:xfrm>
            <a:off x="311700" y="192950"/>
            <a:ext cx="8520600" cy="12825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sz="5300" b="1">
                <a:solidFill>
                  <a:srgbClr val="003070"/>
                </a:solidFill>
              </a:rPr>
              <a:t>How:</a:t>
            </a:r>
            <a:endParaRPr sz="5300" b="1">
              <a:solidFill>
                <a:srgbClr val="003070"/>
              </a:solidFill>
            </a:endParaRPr>
          </a:p>
          <a:p>
            <a:pPr marL="0" lvl="0" indent="0" algn="ctr" rtl="0">
              <a:spcBef>
                <a:spcPts val="0"/>
              </a:spcBef>
              <a:spcAft>
                <a:spcPts val="0"/>
              </a:spcAft>
              <a:buNone/>
            </a:pPr>
            <a:r>
              <a:rPr lang="en" sz="2118" b="1">
                <a:solidFill>
                  <a:srgbClr val="000000"/>
                </a:solidFill>
                <a:latin typeface="Roboto"/>
                <a:ea typeface="Roboto"/>
                <a:cs typeface="Roboto"/>
                <a:sym typeface="Roboto"/>
              </a:rPr>
              <a:t>By building capacity, a community of learning based on the needs of the students and community.</a:t>
            </a:r>
            <a:endParaRPr sz="2118" b="1">
              <a:solidFill>
                <a:srgbClr val="000000"/>
              </a:solidFill>
              <a:latin typeface="Roboto"/>
              <a:ea typeface="Roboto"/>
              <a:cs typeface="Roboto"/>
              <a:sym typeface="Roboto"/>
            </a:endParaRPr>
          </a:p>
          <a:p>
            <a:pPr marL="0" lvl="0" indent="0" algn="ctr" rtl="0">
              <a:spcBef>
                <a:spcPts val="0"/>
              </a:spcBef>
              <a:spcAft>
                <a:spcPts val="0"/>
              </a:spcAft>
              <a:buNone/>
            </a:pPr>
            <a:r>
              <a:rPr lang="en" sz="2229">
                <a:solidFill>
                  <a:srgbClr val="003070"/>
                </a:solidFill>
                <a:latin typeface="Roboto"/>
                <a:ea typeface="Roboto"/>
                <a:cs typeface="Roboto"/>
                <a:sym typeface="Roboto"/>
              </a:rPr>
              <a:t>Focus on the knowledge and skills teachers need based on student data, </a:t>
            </a:r>
            <a:r>
              <a:rPr lang="en" sz="2200">
                <a:solidFill>
                  <a:srgbClr val="003070"/>
                </a:solidFill>
                <a:latin typeface="Roboto"/>
                <a:ea typeface="Roboto"/>
                <a:cs typeface="Roboto"/>
                <a:sym typeface="Roboto"/>
              </a:rPr>
              <a:t>and the needs of the families</a:t>
            </a:r>
            <a:endParaRPr sz="2200">
              <a:solidFill>
                <a:srgbClr val="003070"/>
              </a:solidFill>
              <a:latin typeface="Roboto"/>
              <a:ea typeface="Roboto"/>
              <a:cs typeface="Roboto"/>
              <a:sym typeface="Roboto"/>
            </a:endParaRPr>
          </a:p>
          <a:p>
            <a:pPr marL="457200" lvl="0" indent="-336232" algn="l" rtl="0">
              <a:spcBef>
                <a:spcPts val="0"/>
              </a:spcBef>
              <a:spcAft>
                <a:spcPts val="0"/>
              </a:spcAft>
              <a:buClr>
                <a:srgbClr val="000000"/>
              </a:buClr>
              <a:buSzPct val="100000"/>
              <a:buFont typeface="Roboto"/>
              <a:buChar char="●"/>
            </a:pPr>
            <a:r>
              <a:rPr lang="en" sz="1883">
                <a:solidFill>
                  <a:srgbClr val="000000"/>
                </a:solidFill>
                <a:latin typeface="Roboto"/>
                <a:ea typeface="Roboto"/>
                <a:cs typeface="Roboto"/>
                <a:sym typeface="Roboto"/>
              </a:rPr>
              <a:t>Reading and Math: Foundational skills </a:t>
            </a:r>
            <a:endParaRPr sz="1883">
              <a:solidFill>
                <a:srgbClr val="000000"/>
              </a:solidFill>
              <a:latin typeface="Roboto"/>
              <a:ea typeface="Roboto"/>
              <a:cs typeface="Roboto"/>
              <a:sym typeface="Roboto"/>
            </a:endParaRPr>
          </a:p>
          <a:p>
            <a:pPr marL="914400" lvl="1" indent="-336232" algn="l" rtl="0">
              <a:spcBef>
                <a:spcPts val="0"/>
              </a:spcBef>
              <a:spcAft>
                <a:spcPts val="0"/>
              </a:spcAft>
              <a:buClr>
                <a:srgbClr val="000000"/>
              </a:buClr>
              <a:buSzPct val="100000"/>
              <a:buFont typeface="Roboto"/>
              <a:buChar char="○"/>
            </a:pPr>
            <a:r>
              <a:rPr lang="en" sz="1883">
                <a:solidFill>
                  <a:srgbClr val="000000"/>
                </a:solidFill>
                <a:latin typeface="Roboto"/>
                <a:ea typeface="Roboto"/>
                <a:cs typeface="Roboto"/>
                <a:sym typeface="Roboto"/>
              </a:rPr>
              <a:t>SOR implementation in the classroom</a:t>
            </a:r>
            <a:endParaRPr sz="1883">
              <a:solidFill>
                <a:srgbClr val="000000"/>
              </a:solidFill>
              <a:latin typeface="Roboto"/>
              <a:ea typeface="Roboto"/>
              <a:cs typeface="Roboto"/>
              <a:sym typeface="Roboto"/>
            </a:endParaRPr>
          </a:p>
          <a:p>
            <a:pPr marL="914400" lvl="1" indent="-336232" algn="l" rtl="0">
              <a:spcBef>
                <a:spcPts val="0"/>
              </a:spcBef>
              <a:spcAft>
                <a:spcPts val="0"/>
              </a:spcAft>
              <a:buClr>
                <a:srgbClr val="000000"/>
              </a:buClr>
              <a:buSzPct val="100000"/>
              <a:buFont typeface="Roboto"/>
              <a:buChar char="○"/>
            </a:pPr>
            <a:r>
              <a:rPr lang="en" sz="1883">
                <a:solidFill>
                  <a:srgbClr val="000000"/>
                </a:solidFill>
                <a:latin typeface="Roboto"/>
                <a:ea typeface="Roboto"/>
                <a:cs typeface="Roboto"/>
                <a:sym typeface="Roboto"/>
              </a:rPr>
              <a:t>math foundational skills </a:t>
            </a:r>
            <a:endParaRPr sz="1883">
              <a:solidFill>
                <a:srgbClr val="000000"/>
              </a:solidFill>
              <a:latin typeface="Roboto"/>
              <a:ea typeface="Roboto"/>
              <a:cs typeface="Roboto"/>
              <a:sym typeface="Roboto"/>
            </a:endParaRPr>
          </a:p>
          <a:p>
            <a:pPr marL="457200" lvl="0" indent="-336232" algn="l" rtl="0">
              <a:spcBef>
                <a:spcPts val="0"/>
              </a:spcBef>
              <a:spcAft>
                <a:spcPts val="0"/>
              </a:spcAft>
              <a:buClr>
                <a:srgbClr val="000000"/>
              </a:buClr>
              <a:buSzPct val="100000"/>
              <a:buFont typeface="Roboto"/>
              <a:buChar char="●"/>
            </a:pPr>
            <a:r>
              <a:rPr lang="en" sz="1883">
                <a:solidFill>
                  <a:srgbClr val="000000"/>
                </a:solidFill>
                <a:latin typeface="Roboto"/>
                <a:ea typeface="Roboto"/>
                <a:cs typeface="Roboto"/>
                <a:sym typeface="Roboto"/>
              </a:rPr>
              <a:t>Proper time for learning and implementation (training within the school day and compensation for PD after the school day)</a:t>
            </a:r>
            <a:endParaRPr sz="1883">
              <a:solidFill>
                <a:srgbClr val="000000"/>
              </a:solidFill>
              <a:latin typeface="Roboto"/>
              <a:ea typeface="Roboto"/>
              <a:cs typeface="Roboto"/>
              <a:sym typeface="Roboto"/>
            </a:endParaRPr>
          </a:p>
          <a:p>
            <a:pPr marL="457200" lvl="0" indent="-336232" algn="l" rtl="0">
              <a:spcBef>
                <a:spcPts val="0"/>
              </a:spcBef>
              <a:spcAft>
                <a:spcPts val="0"/>
              </a:spcAft>
              <a:buClr>
                <a:srgbClr val="000000"/>
              </a:buClr>
              <a:buSzPct val="100000"/>
              <a:buFont typeface="Roboto"/>
              <a:buChar char="●"/>
            </a:pPr>
            <a:r>
              <a:rPr lang="en" sz="1883">
                <a:solidFill>
                  <a:srgbClr val="000000"/>
                </a:solidFill>
                <a:latin typeface="Roboto"/>
                <a:ea typeface="Roboto"/>
                <a:cs typeface="Roboto"/>
                <a:sym typeface="Roboto"/>
              </a:rPr>
              <a:t>Tutoring and club programs</a:t>
            </a:r>
            <a:endParaRPr sz="1883">
              <a:solidFill>
                <a:srgbClr val="000000"/>
              </a:solidFill>
              <a:latin typeface="Roboto"/>
              <a:ea typeface="Roboto"/>
              <a:cs typeface="Roboto"/>
              <a:sym typeface="Roboto"/>
            </a:endParaRPr>
          </a:p>
          <a:p>
            <a:pPr marL="457200" lvl="0" indent="-336232" algn="l" rtl="0">
              <a:spcBef>
                <a:spcPts val="0"/>
              </a:spcBef>
              <a:spcAft>
                <a:spcPts val="0"/>
              </a:spcAft>
              <a:buClr>
                <a:srgbClr val="000000"/>
              </a:buClr>
              <a:buSzPct val="100000"/>
              <a:buFont typeface="Roboto"/>
              <a:buChar char="●"/>
            </a:pPr>
            <a:r>
              <a:rPr lang="en" sz="1883">
                <a:solidFill>
                  <a:srgbClr val="000000"/>
                </a:solidFill>
                <a:latin typeface="Roboto"/>
                <a:ea typeface="Roboto"/>
                <a:cs typeface="Roboto"/>
                <a:sym typeface="Roboto"/>
              </a:rPr>
              <a:t>Parenting workshops and childcare</a:t>
            </a:r>
            <a:endParaRPr sz="1883">
              <a:solidFill>
                <a:srgbClr val="000000"/>
              </a:solidFill>
              <a:latin typeface="Roboto"/>
              <a:ea typeface="Roboto"/>
              <a:cs typeface="Roboto"/>
              <a:sym typeface="Roboto"/>
            </a:endParaRPr>
          </a:p>
          <a:p>
            <a:pPr marL="457200" lvl="0" indent="-336232" algn="l" rtl="0">
              <a:spcBef>
                <a:spcPts val="0"/>
              </a:spcBef>
              <a:spcAft>
                <a:spcPts val="0"/>
              </a:spcAft>
              <a:buClr>
                <a:srgbClr val="000000"/>
              </a:buClr>
              <a:buSzPct val="100000"/>
              <a:buFont typeface="Roboto"/>
              <a:buChar char="●"/>
            </a:pPr>
            <a:r>
              <a:rPr lang="en" sz="1883">
                <a:solidFill>
                  <a:srgbClr val="000000"/>
                </a:solidFill>
                <a:latin typeface="Roboto"/>
                <a:ea typeface="Roboto"/>
                <a:cs typeface="Roboto"/>
                <a:sym typeface="Roboto"/>
              </a:rPr>
              <a:t>School wide SEL program</a:t>
            </a:r>
            <a:endParaRPr sz="1883">
              <a:solidFill>
                <a:srgbClr val="000000"/>
              </a:solidFill>
              <a:latin typeface="Roboto"/>
              <a:ea typeface="Roboto"/>
              <a:cs typeface="Roboto"/>
              <a:sym typeface="Roboto"/>
            </a:endParaRPr>
          </a:p>
          <a:p>
            <a:pPr marL="457200" lvl="0" indent="-336232" algn="l" rtl="0">
              <a:spcBef>
                <a:spcPts val="0"/>
              </a:spcBef>
              <a:spcAft>
                <a:spcPts val="0"/>
              </a:spcAft>
              <a:buClr>
                <a:srgbClr val="000000"/>
              </a:buClr>
              <a:buSzPct val="100000"/>
              <a:buFont typeface="Roboto"/>
              <a:buChar char="●"/>
            </a:pPr>
            <a:r>
              <a:rPr lang="en" sz="1883">
                <a:solidFill>
                  <a:srgbClr val="000000"/>
                </a:solidFill>
                <a:latin typeface="Roboto"/>
                <a:ea typeface="Roboto"/>
                <a:cs typeface="Roboto"/>
                <a:sym typeface="Roboto"/>
              </a:rPr>
              <a:t>Enrichment activities</a:t>
            </a:r>
            <a:endParaRPr sz="1883">
              <a:solidFill>
                <a:srgbClr val="000000"/>
              </a:solidFill>
              <a:latin typeface="Roboto"/>
              <a:ea typeface="Roboto"/>
              <a:cs typeface="Roboto"/>
              <a:sym typeface="Roboto"/>
            </a:endParaRPr>
          </a:p>
          <a:p>
            <a:pPr marL="914400" lvl="1" indent="-336232" algn="l" rtl="0">
              <a:spcBef>
                <a:spcPts val="0"/>
              </a:spcBef>
              <a:spcAft>
                <a:spcPts val="0"/>
              </a:spcAft>
              <a:buClr>
                <a:srgbClr val="000000"/>
              </a:buClr>
              <a:buSzPct val="100000"/>
              <a:buFont typeface="Roboto"/>
              <a:buChar char="○"/>
            </a:pPr>
            <a:r>
              <a:rPr lang="en" sz="1883">
                <a:solidFill>
                  <a:srgbClr val="000000"/>
                </a:solidFill>
                <a:latin typeface="Roboto"/>
                <a:ea typeface="Roboto"/>
                <a:cs typeface="Roboto"/>
                <a:sym typeface="Roboto"/>
              </a:rPr>
              <a:t>Field trips</a:t>
            </a:r>
            <a:endParaRPr sz="1883">
              <a:solidFill>
                <a:srgbClr val="000000"/>
              </a:solidFill>
              <a:latin typeface="Roboto"/>
              <a:ea typeface="Roboto"/>
              <a:cs typeface="Roboto"/>
              <a:sym typeface="Roboto"/>
            </a:endParaRPr>
          </a:p>
          <a:p>
            <a:pPr marL="914400" lvl="1" indent="-336232" algn="l" rtl="0">
              <a:spcBef>
                <a:spcPts val="0"/>
              </a:spcBef>
              <a:spcAft>
                <a:spcPts val="0"/>
              </a:spcAft>
              <a:buClr>
                <a:srgbClr val="000000"/>
              </a:buClr>
              <a:buSzPct val="100000"/>
              <a:buFont typeface="Roboto"/>
              <a:buChar char="○"/>
            </a:pPr>
            <a:r>
              <a:rPr lang="en" sz="1883">
                <a:solidFill>
                  <a:srgbClr val="000000"/>
                </a:solidFill>
                <a:latin typeface="Roboto"/>
                <a:ea typeface="Roboto"/>
                <a:cs typeface="Roboto"/>
                <a:sym typeface="Roboto"/>
              </a:rPr>
              <a:t>Performances</a:t>
            </a:r>
            <a:endParaRPr sz="1883">
              <a:solidFill>
                <a:srgbClr val="000000"/>
              </a:solidFill>
              <a:latin typeface="Roboto"/>
              <a:ea typeface="Roboto"/>
              <a:cs typeface="Roboto"/>
              <a:sym typeface="Roboto"/>
            </a:endParaRPr>
          </a:p>
          <a:p>
            <a:pPr marL="457200" lvl="0" indent="-336232" algn="l" rtl="0">
              <a:spcBef>
                <a:spcPts val="0"/>
              </a:spcBef>
              <a:spcAft>
                <a:spcPts val="0"/>
              </a:spcAft>
              <a:buClr>
                <a:srgbClr val="000000"/>
              </a:buClr>
              <a:buSzPct val="100000"/>
              <a:buFont typeface="Roboto"/>
              <a:buChar char="●"/>
            </a:pPr>
            <a:r>
              <a:rPr lang="en" sz="1883">
                <a:solidFill>
                  <a:srgbClr val="000000"/>
                </a:solidFill>
                <a:latin typeface="Roboto"/>
                <a:ea typeface="Roboto"/>
                <a:cs typeface="Roboto"/>
                <a:sym typeface="Roboto"/>
              </a:rPr>
              <a:t>Full time Educational Assistant</a:t>
            </a:r>
            <a:endParaRPr sz="1883">
              <a:solidFill>
                <a:srgbClr val="000000"/>
              </a:solidFill>
              <a:latin typeface="Roboto"/>
              <a:ea typeface="Roboto"/>
              <a:cs typeface="Roboto"/>
              <a:sym typeface="Roboto"/>
            </a:endParaRPr>
          </a:p>
          <a:p>
            <a:pPr marL="457200" lvl="0" indent="0" algn="l" rtl="0">
              <a:spcBef>
                <a:spcPts val="0"/>
              </a:spcBef>
              <a:spcAft>
                <a:spcPts val="0"/>
              </a:spcAft>
              <a:buNone/>
            </a:pPr>
            <a:endParaRPr sz="2007">
              <a:solidFill>
                <a:srgbClr val="000000"/>
              </a:solidFill>
              <a:latin typeface="Roboto"/>
              <a:ea typeface="Roboto"/>
              <a:cs typeface="Roboto"/>
              <a:sym typeface="Roboto"/>
            </a:endParaRPr>
          </a:p>
        </p:txBody>
      </p:sp>
      <p:pic>
        <p:nvPicPr>
          <p:cNvPr id="92" name="Google Shape;92;p16"/>
          <p:cNvPicPr preferRelativeResize="0"/>
          <p:nvPr/>
        </p:nvPicPr>
        <p:blipFill>
          <a:blip r:embed="rId4">
            <a:alphaModFix amt="42000"/>
          </a:blip>
          <a:stretch>
            <a:fillRect/>
          </a:stretch>
        </p:blipFill>
        <p:spPr>
          <a:xfrm>
            <a:off x="6072875" y="2809375"/>
            <a:ext cx="2869924" cy="215245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96"/>
        <p:cNvGrpSpPr/>
        <p:nvPr/>
      </p:nvGrpSpPr>
      <p:grpSpPr>
        <a:xfrm>
          <a:off x="0" y="0"/>
          <a:ext cx="0" cy="0"/>
          <a:chOff x="0" y="0"/>
          <a:chExt cx="0" cy="0"/>
        </a:xfrm>
      </p:grpSpPr>
      <p:pic>
        <p:nvPicPr>
          <p:cNvPr id="97" name="Google Shape;97;p17"/>
          <p:cNvPicPr preferRelativeResize="0"/>
          <p:nvPr/>
        </p:nvPicPr>
        <p:blipFill>
          <a:blip r:embed="rId3">
            <a:alphaModFix amt="16000"/>
          </a:blip>
          <a:stretch>
            <a:fillRect/>
          </a:stretch>
        </p:blipFill>
        <p:spPr>
          <a:xfrm>
            <a:off x="2197073" y="1384500"/>
            <a:ext cx="5063327" cy="4084252"/>
          </a:xfrm>
          <a:prstGeom prst="rect">
            <a:avLst/>
          </a:prstGeom>
          <a:noFill/>
          <a:ln>
            <a:noFill/>
          </a:ln>
        </p:spPr>
      </p:pic>
      <p:sp>
        <p:nvSpPr>
          <p:cNvPr id="98" name="Google Shape;98;p17"/>
          <p:cNvSpPr txBox="1">
            <a:spLocks noGrp="1"/>
          </p:cNvSpPr>
          <p:nvPr>
            <p:ph type="title"/>
          </p:nvPr>
        </p:nvSpPr>
        <p:spPr>
          <a:xfrm>
            <a:off x="311700" y="565125"/>
            <a:ext cx="8520600" cy="623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Algodones Elementary 2023/2024 Staff </a:t>
            </a:r>
            <a:endParaRPr/>
          </a:p>
        </p:txBody>
      </p:sp>
      <p:sp>
        <p:nvSpPr>
          <p:cNvPr id="99" name="Google Shape;99;p17"/>
          <p:cNvSpPr txBox="1"/>
          <p:nvPr/>
        </p:nvSpPr>
        <p:spPr>
          <a:xfrm>
            <a:off x="145550" y="1384500"/>
            <a:ext cx="2568600" cy="3678900"/>
          </a:xfrm>
          <a:prstGeom prst="rect">
            <a:avLst/>
          </a:prstGeom>
          <a:noFill/>
          <a:ln w="38100" cap="flat" cmpd="sng">
            <a:solidFill>
              <a:srgbClr val="0B5394"/>
            </a:solidFill>
            <a:prstDash val="dash"/>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900" b="1">
                <a:solidFill>
                  <a:srgbClr val="0B5394"/>
                </a:solidFill>
                <a:latin typeface="Roboto"/>
                <a:ea typeface="Roboto"/>
                <a:cs typeface="Roboto"/>
                <a:sym typeface="Roboto"/>
              </a:rPr>
              <a:t>Teachers</a:t>
            </a:r>
            <a:endParaRPr>
              <a:latin typeface="Roboto"/>
              <a:ea typeface="Roboto"/>
              <a:cs typeface="Roboto"/>
              <a:sym typeface="Roboto"/>
            </a:endParaRPr>
          </a:p>
          <a:p>
            <a:pPr marL="0" lvl="0" indent="0" algn="l" rtl="0">
              <a:spcBef>
                <a:spcPts val="0"/>
              </a:spcBef>
              <a:spcAft>
                <a:spcPts val="0"/>
              </a:spcAft>
              <a:buNone/>
            </a:pPr>
            <a:r>
              <a:rPr lang="en" sz="1300" b="1">
                <a:solidFill>
                  <a:srgbClr val="0B5394"/>
                </a:solidFill>
                <a:latin typeface="Roboto"/>
                <a:ea typeface="Roboto"/>
                <a:cs typeface="Roboto"/>
                <a:sym typeface="Roboto"/>
              </a:rPr>
              <a:t>Kindergarten:</a:t>
            </a:r>
            <a:endParaRPr sz="1300" b="1">
              <a:solidFill>
                <a:srgbClr val="0B5394"/>
              </a:solidFill>
              <a:latin typeface="Roboto"/>
              <a:ea typeface="Roboto"/>
              <a:cs typeface="Roboto"/>
              <a:sym typeface="Roboto"/>
            </a:endParaRPr>
          </a:p>
          <a:p>
            <a:pPr marL="0" lvl="0" indent="0" algn="l" rtl="0">
              <a:spcBef>
                <a:spcPts val="0"/>
              </a:spcBef>
              <a:spcAft>
                <a:spcPts val="0"/>
              </a:spcAft>
              <a:buNone/>
            </a:pPr>
            <a:r>
              <a:rPr lang="en" sz="1300">
                <a:latin typeface="Roboto"/>
                <a:ea typeface="Roboto"/>
                <a:cs typeface="Roboto"/>
                <a:sym typeface="Roboto"/>
              </a:rPr>
              <a:t>Ruth Miyagawa, Lisa Cisneros</a:t>
            </a:r>
            <a:endParaRPr sz="1300">
              <a:latin typeface="Roboto"/>
              <a:ea typeface="Roboto"/>
              <a:cs typeface="Roboto"/>
              <a:sym typeface="Roboto"/>
            </a:endParaRPr>
          </a:p>
          <a:p>
            <a:pPr marL="0" lvl="0" indent="0" algn="l" rtl="0">
              <a:spcBef>
                <a:spcPts val="0"/>
              </a:spcBef>
              <a:spcAft>
                <a:spcPts val="0"/>
              </a:spcAft>
              <a:buNone/>
            </a:pPr>
            <a:r>
              <a:rPr lang="en" sz="1300" b="1">
                <a:solidFill>
                  <a:srgbClr val="0B5394"/>
                </a:solidFill>
                <a:latin typeface="Roboto"/>
                <a:ea typeface="Roboto"/>
                <a:cs typeface="Roboto"/>
                <a:sym typeface="Roboto"/>
              </a:rPr>
              <a:t>First Grade</a:t>
            </a:r>
            <a:endParaRPr sz="1300" b="1">
              <a:solidFill>
                <a:srgbClr val="0B5394"/>
              </a:solidFill>
              <a:latin typeface="Roboto"/>
              <a:ea typeface="Roboto"/>
              <a:cs typeface="Roboto"/>
              <a:sym typeface="Roboto"/>
            </a:endParaRPr>
          </a:p>
          <a:p>
            <a:pPr marL="0" lvl="0" indent="0" algn="l" rtl="0">
              <a:spcBef>
                <a:spcPts val="0"/>
              </a:spcBef>
              <a:spcAft>
                <a:spcPts val="0"/>
              </a:spcAft>
              <a:buNone/>
            </a:pPr>
            <a:r>
              <a:rPr lang="en" sz="1300">
                <a:latin typeface="Roboto"/>
                <a:ea typeface="Roboto"/>
                <a:cs typeface="Roboto"/>
                <a:sym typeface="Roboto"/>
              </a:rPr>
              <a:t>Emilie Sederholm, </a:t>
            </a:r>
            <a:r>
              <a:rPr lang="en" sz="1300">
                <a:solidFill>
                  <a:srgbClr val="FF0000"/>
                </a:solidFill>
                <a:latin typeface="Roboto"/>
                <a:ea typeface="Roboto"/>
                <a:cs typeface="Roboto"/>
                <a:sym typeface="Roboto"/>
              </a:rPr>
              <a:t>Sara Hinze</a:t>
            </a:r>
            <a:r>
              <a:rPr lang="en" sz="1300">
                <a:latin typeface="Roboto"/>
                <a:ea typeface="Roboto"/>
                <a:cs typeface="Roboto"/>
                <a:sym typeface="Roboto"/>
              </a:rPr>
              <a:t> </a:t>
            </a:r>
            <a:endParaRPr sz="1300">
              <a:latin typeface="Roboto"/>
              <a:ea typeface="Roboto"/>
              <a:cs typeface="Roboto"/>
              <a:sym typeface="Roboto"/>
            </a:endParaRPr>
          </a:p>
          <a:p>
            <a:pPr marL="0" lvl="0" indent="0" algn="l" rtl="0">
              <a:spcBef>
                <a:spcPts val="0"/>
              </a:spcBef>
              <a:spcAft>
                <a:spcPts val="0"/>
              </a:spcAft>
              <a:buNone/>
            </a:pPr>
            <a:r>
              <a:rPr lang="en" sz="1300" b="1">
                <a:solidFill>
                  <a:srgbClr val="0B5394"/>
                </a:solidFill>
                <a:latin typeface="Roboto"/>
                <a:ea typeface="Roboto"/>
                <a:cs typeface="Roboto"/>
                <a:sym typeface="Roboto"/>
              </a:rPr>
              <a:t>Second Grade </a:t>
            </a:r>
            <a:endParaRPr sz="1300" b="1">
              <a:solidFill>
                <a:srgbClr val="0B5394"/>
              </a:solidFill>
              <a:latin typeface="Roboto"/>
              <a:ea typeface="Roboto"/>
              <a:cs typeface="Roboto"/>
              <a:sym typeface="Roboto"/>
            </a:endParaRPr>
          </a:p>
          <a:p>
            <a:pPr marL="0" lvl="0" indent="0" algn="l" rtl="0">
              <a:spcBef>
                <a:spcPts val="0"/>
              </a:spcBef>
              <a:spcAft>
                <a:spcPts val="0"/>
              </a:spcAft>
              <a:buNone/>
            </a:pPr>
            <a:r>
              <a:rPr lang="en" sz="1300">
                <a:latin typeface="Roboto"/>
                <a:ea typeface="Roboto"/>
                <a:cs typeface="Roboto"/>
                <a:sym typeface="Roboto"/>
              </a:rPr>
              <a:t>David Jaramillo, </a:t>
            </a:r>
            <a:r>
              <a:rPr lang="en" sz="1300">
                <a:solidFill>
                  <a:srgbClr val="FF0000"/>
                </a:solidFill>
                <a:latin typeface="Roboto"/>
                <a:ea typeface="Roboto"/>
                <a:cs typeface="Roboto"/>
                <a:sym typeface="Roboto"/>
              </a:rPr>
              <a:t>Vacant</a:t>
            </a:r>
            <a:endParaRPr sz="1300">
              <a:solidFill>
                <a:srgbClr val="FF0000"/>
              </a:solidFill>
              <a:latin typeface="Roboto"/>
              <a:ea typeface="Roboto"/>
              <a:cs typeface="Roboto"/>
              <a:sym typeface="Roboto"/>
            </a:endParaRPr>
          </a:p>
          <a:p>
            <a:pPr marL="0" lvl="0" indent="0" algn="l" rtl="0">
              <a:spcBef>
                <a:spcPts val="0"/>
              </a:spcBef>
              <a:spcAft>
                <a:spcPts val="0"/>
              </a:spcAft>
              <a:buNone/>
            </a:pPr>
            <a:r>
              <a:rPr lang="en" sz="1300" b="1">
                <a:solidFill>
                  <a:srgbClr val="0B5394"/>
                </a:solidFill>
                <a:latin typeface="Roboto"/>
                <a:ea typeface="Roboto"/>
                <a:cs typeface="Roboto"/>
                <a:sym typeface="Roboto"/>
              </a:rPr>
              <a:t>Third Grade</a:t>
            </a:r>
            <a:endParaRPr sz="1300" b="1">
              <a:solidFill>
                <a:srgbClr val="0B5394"/>
              </a:solidFill>
              <a:latin typeface="Roboto"/>
              <a:ea typeface="Roboto"/>
              <a:cs typeface="Roboto"/>
              <a:sym typeface="Roboto"/>
            </a:endParaRPr>
          </a:p>
          <a:p>
            <a:pPr marL="0" lvl="0" indent="0" algn="l" rtl="0">
              <a:spcBef>
                <a:spcPts val="0"/>
              </a:spcBef>
              <a:spcAft>
                <a:spcPts val="0"/>
              </a:spcAft>
              <a:buNone/>
            </a:pPr>
            <a:r>
              <a:rPr lang="en" sz="1300">
                <a:latin typeface="Roboto"/>
                <a:ea typeface="Roboto"/>
                <a:cs typeface="Roboto"/>
                <a:sym typeface="Roboto"/>
              </a:rPr>
              <a:t>Kristal Martinez, </a:t>
            </a:r>
            <a:r>
              <a:rPr lang="en" sz="1300">
                <a:solidFill>
                  <a:srgbClr val="FF0000"/>
                </a:solidFill>
                <a:latin typeface="Roboto"/>
                <a:ea typeface="Roboto"/>
                <a:cs typeface="Roboto"/>
                <a:sym typeface="Roboto"/>
              </a:rPr>
              <a:t>Wendy Dostart</a:t>
            </a:r>
            <a:endParaRPr sz="1300">
              <a:solidFill>
                <a:srgbClr val="FF0000"/>
              </a:solidFill>
              <a:latin typeface="Roboto"/>
              <a:ea typeface="Roboto"/>
              <a:cs typeface="Roboto"/>
              <a:sym typeface="Roboto"/>
            </a:endParaRPr>
          </a:p>
          <a:p>
            <a:pPr marL="0" lvl="0" indent="0" algn="l" rtl="0">
              <a:spcBef>
                <a:spcPts val="0"/>
              </a:spcBef>
              <a:spcAft>
                <a:spcPts val="0"/>
              </a:spcAft>
              <a:buNone/>
            </a:pPr>
            <a:r>
              <a:rPr lang="en" sz="1300" b="1">
                <a:solidFill>
                  <a:srgbClr val="0B5394"/>
                </a:solidFill>
                <a:latin typeface="Roboto"/>
                <a:ea typeface="Roboto"/>
                <a:cs typeface="Roboto"/>
                <a:sym typeface="Roboto"/>
              </a:rPr>
              <a:t>Fourth Grade</a:t>
            </a:r>
            <a:endParaRPr sz="1300" b="1">
              <a:solidFill>
                <a:srgbClr val="0B5394"/>
              </a:solidFill>
              <a:latin typeface="Roboto"/>
              <a:ea typeface="Roboto"/>
              <a:cs typeface="Roboto"/>
              <a:sym typeface="Roboto"/>
            </a:endParaRPr>
          </a:p>
          <a:p>
            <a:pPr marL="0" lvl="0" indent="0" algn="l" rtl="0">
              <a:spcBef>
                <a:spcPts val="0"/>
              </a:spcBef>
              <a:spcAft>
                <a:spcPts val="0"/>
              </a:spcAft>
              <a:buNone/>
            </a:pPr>
            <a:r>
              <a:rPr lang="en" sz="1300">
                <a:latin typeface="Roboto"/>
                <a:ea typeface="Roboto"/>
                <a:cs typeface="Roboto"/>
                <a:sym typeface="Roboto"/>
              </a:rPr>
              <a:t>Deborah Hill, Lisa Thomason</a:t>
            </a:r>
            <a:endParaRPr sz="1300">
              <a:latin typeface="Roboto"/>
              <a:ea typeface="Roboto"/>
              <a:cs typeface="Roboto"/>
              <a:sym typeface="Roboto"/>
            </a:endParaRPr>
          </a:p>
          <a:p>
            <a:pPr marL="0" lvl="0" indent="0" algn="l" rtl="0">
              <a:spcBef>
                <a:spcPts val="0"/>
              </a:spcBef>
              <a:spcAft>
                <a:spcPts val="0"/>
              </a:spcAft>
              <a:buNone/>
            </a:pPr>
            <a:r>
              <a:rPr lang="en" sz="1300" b="1">
                <a:solidFill>
                  <a:srgbClr val="0B5394"/>
                </a:solidFill>
                <a:latin typeface="Roboto"/>
                <a:ea typeface="Roboto"/>
                <a:cs typeface="Roboto"/>
                <a:sym typeface="Roboto"/>
              </a:rPr>
              <a:t>Special Education</a:t>
            </a:r>
            <a:endParaRPr sz="1300" b="1">
              <a:solidFill>
                <a:srgbClr val="0B5394"/>
              </a:solidFill>
              <a:latin typeface="Roboto"/>
              <a:ea typeface="Roboto"/>
              <a:cs typeface="Roboto"/>
              <a:sym typeface="Roboto"/>
            </a:endParaRPr>
          </a:p>
          <a:p>
            <a:pPr marL="0" lvl="0" indent="0" algn="l" rtl="0">
              <a:spcBef>
                <a:spcPts val="0"/>
              </a:spcBef>
              <a:spcAft>
                <a:spcPts val="0"/>
              </a:spcAft>
              <a:buNone/>
            </a:pPr>
            <a:r>
              <a:rPr lang="en" sz="1300">
                <a:latin typeface="Roboto"/>
                <a:ea typeface="Roboto"/>
                <a:cs typeface="Roboto"/>
                <a:sym typeface="Roboto"/>
              </a:rPr>
              <a:t>Anthony Uy, </a:t>
            </a:r>
            <a:r>
              <a:rPr lang="en" sz="1300">
                <a:solidFill>
                  <a:srgbClr val="FF0000"/>
                </a:solidFill>
                <a:latin typeface="Roboto"/>
                <a:ea typeface="Roboto"/>
                <a:cs typeface="Roboto"/>
                <a:sym typeface="Roboto"/>
              </a:rPr>
              <a:t>Justice Vazquez</a:t>
            </a:r>
            <a:endParaRPr sz="1300">
              <a:solidFill>
                <a:srgbClr val="FF0000"/>
              </a:solidFill>
              <a:latin typeface="Roboto"/>
              <a:ea typeface="Roboto"/>
              <a:cs typeface="Roboto"/>
              <a:sym typeface="Roboto"/>
            </a:endParaRPr>
          </a:p>
          <a:p>
            <a:pPr marL="0" lvl="0" indent="0" algn="l" rtl="0">
              <a:spcBef>
                <a:spcPts val="0"/>
              </a:spcBef>
              <a:spcAft>
                <a:spcPts val="0"/>
              </a:spcAft>
              <a:buNone/>
            </a:pPr>
            <a:r>
              <a:rPr lang="en" sz="1300" b="1">
                <a:solidFill>
                  <a:srgbClr val="0B5394"/>
                </a:solidFill>
                <a:latin typeface="Roboto"/>
                <a:ea typeface="Roboto"/>
                <a:cs typeface="Roboto"/>
                <a:sym typeface="Roboto"/>
              </a:rPr>
              <a:t>Specials</a:t>
            </a:r>
            <a:endParaRPr sz="1300" b="1">
              <a:solidFill>
                <a:srgbClr val="0B5394"/>
              </a:solidFill>
              <a:latin typeface="Roboto"/>
              <a:ea typeface="Roboto"/>
              <a:cs typeface="Roboto"/>
              <a:sym typeface="Roboto"/>
            </a:endParaRPr>
          </a:p>
          <a:p>
            <a:pPr marL="0" lvl="0" indent="0" algn="l" rtl="0">
              <a:spcBef>
                <a:spcPts val="0"/>
              </a:spcBef>
              <a:spcAft>
                <a:spcPts val="0"/>
              </a:spcAft>
              <a:buNone/>
            </a:pPr>
            <a:r>
              <a:rPr lang="en" sz="1300">
                <a:latin typeface="Roboto"/>
                <a:ea typeface="Roboto"/>
                <a:cs typeface="Roboto"/>
                <a:sym typeface="Roboto"/>
              </a:rPr>
              <a:t>Adam Sauers ½ </a:t>
            </a:r>
            <a:endParaRPr sz="1300">
              <a:latin typeface="Roboto"/>
              <a:ea typeface="Roboto"/>
              <a:cs typeface="Roboto"/>
              <a:sym typeface="Roboto"/>
            </a:endParaRPr>
          </a:p>
          <a:p>
            <a:pPr marL="0" lvl="0" indent="0" algn="l" rtl="0">
              <a:spcBef>
                <a:spcPts val="0"/>
              </a:spcBef>
              <a:spcAft>
                <a:spcPts val="0"/>
              </a:spcAft>
              <a:buNone/>
            </a:pPr>
            <a:r>
              <a:rPr lang="en" sz="1300">
                <a:latin typeface="Roboto"/>
                <a:ea typeface="Roboto"/>
                <a:cs typeface="Roboto"/>
                <a:sym typeface="Roboto"/>
              </a:rPr>
              <a:t>Allyson Worell ½ </a:t>
            </a:r>
            <a:endParaRPr sz="1300">
              <a:latin typeface="Roboto"/>
              <a:ea typeface="Roboto"/>
              <a:cs typeface="Roboto"/>
              <a:sym typeface="Roboto"/>
            </a:endParaRPr>
          </a:p>
          <a:p>
            <a:pPr marL="0" lvl="0" indent="0" algn="l" rtl="0">
              <a:spcBef>
                <a:spcPts val="0"/>
              </a:spcBef>
              <a:spcAft>
                <a:spcPts val="0"/>
              </a:spcAft>
              <a:buNone/>
            </a:pPr>
            <a:r>
              <a:rPr lang="en" sz="1300">
                <a:latin typeface="Roboto"/>
                <a:ea typeface="Roboto"/>
                <a:cs typeface="Roboto"/>
                <a:sym typeface="Roboto"/>
              </a:rPr>
              <a:t>John Yu</a:t>
            </a:r>
            <a:endParaRPr sz="1300">
              <a:latin typeface="Roboto"/>
              <a:ea typeface="Roboto"/>
              <a:cs typeface="Roboto"/>
              <a:sym typeface="Roboto"/>
            </a:endParaRPr>
          </a:p>
        </p:txBody>
      </p:sp>
      <p:sp>
        <p:nvSpPr>
          <p:cNvPr id="100" name="Google Shape;100;p17"/>
          <p:cNvSpPr txBox="1"/>
          <p:nvPr/>
        </p:nvSpPr>
        <p:spPr>
          <a:xfrm>
            <a:off x="3245350" y="1346100"/>
            <a:ext cx="2568600" cy="3570900"/>
          </a:xfrm>
          <a:prstGeom prst="rect">
            <a:avLst/>
          </a:prstGeom>
          <a:noFill/>
          <a:ln w="38100" cap="flat" cmpd="sng">
            <a:solidFill>
              <a:srgbClr val="0B5394"/>
            </a:solidFill>
            <a:prstDash val="dash"/>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900" b="1">
                <a:solidFill>
                  <a:srgbClr val="0B5394"/>
                </a:solidFill>
                <a:latin typeface="Roboto"/>
                <a:ea typeface="Roboto"/>
                <a:cs typeface="Roboto"/>
                <a:sym typeface="Roboto"/>
              </a:rPr>
              <a:t>Educational Assistants</a:t>
            </a:r>
            <a:endParaRPr sz="1900" b="1">
              <a:solidFill>
                <a:srgbClr val="0B5394"/>
              </a:solidFill>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 b="1">
                <a:solidFill>
                  <a:srgbClr val="0B5394"/>
                </a:solidFill>
                <a:latin typeface="Roboto"/>
                <a:ea typeface="Roboto"/>
                <a:cs typeface="Roboto"/>
                <a:sym typeface="Roboto"/>
              </a:rPr>
              <a:t>Kindergarten:</a:t>
            </a:r>
            <a:endParaRPr b="1">
              <a:solidFill>
                <a:srgbClr val="0B5394"/>
              </a:solidFill>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Shyanne Alarid, </a:t>
            </a:r>
            <a:r>
              <a:rPr lang="en">
                <a:solidFill>
                  <a:srgbClr val="FF0000"/>
                </a:solidFill>
                <a:latin typeface="Roboto"/>
                <a:ea typeface="Roboto"/>
                <a:cs typeface="Roboto"/>
                <a:sym typeface="Roboto"/>
              </a:rPr>
              <a:t>Vacant</a:t>
            </a:r>
            <a:r>
              <a:rPr lang="en">
                <a:latin typeface="Roboto"/>
                <a:ea typeface="Roboto"/>
                <a:cs typeface="Roboto"/>
                <a:sym typeface="Roboto"/>
              </a:rPr>
              <a:t> </a:t>
            </a:r>
            <a:endParaRPr>
              <a:latin typeface="Roboto"/>
              <a:ea typeface="Roboto"/>
              <a:cs typeface="Roboto"/>
              <a:sym typeface="Roboto"/>
            </a:endParaRPr>
          </a:p>
          <a:p>
            <a:pPr marL="0" lvl="0" indent="0" algn="l" rtl="0">
              <a:spcBef>
                <a:spcPts val="0"/>
              </a:spcBef>
              <a:spcAft>
                <a:spcPts val="0"/>
              </a:spcAft>
              <a:buNone/>
            </a:pPr>
            <a:r>
              <a:rPr lang="en" b="1">
                <a:solidFill>
                  <a:srgbClr val="0B5394"/>
                </a:solidFill>
                <a:latin typeface="Roboto"/>
                <a:ea typeface="Roboto"/>
                <a:cs typeface="Roboto"/>
                <a:sym typeface="Roboto"/>
              </a:rPr>
              <a:t>Keres</a:t>
            </a:r>
            <a:endParaRPr b="1">
              <a:solidFill>
                <a:srgbClr val="0B5394"/>
              </a:solidFill>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Jenilee Sandoval ½ Keres, ½ SpEd </a:t>
            </a:r>
            <a:endParaRPr>
              <a:latin typeface="Roboto"/>
              <a:ea typeface="Roboto"/>
              <a:cs typeface="Roboto"/>
              <a:sym typeface="Roboto"/>
            </a:endParaRPr>
          </a:p>
          <a:p>
            <a:pPr marL="0" lvl="0" indent="0" algn="l" rtl="0">
              <a:spcBef>
                <a:spcPts val="0"/>
              </a:spcBef>
              <a:spcAft>
                <a:spcPts val="0"/>
              </a:spcAft>
              <a:buNone/>
            </a:pPr>
            <a:r>
              <a:rPr lang="en" b="1">
                <a:solidFill>
                  <a:srgbClr val="0B5394"/>
                </a:solidFill>
                <a:latin typeface="Roboto"/>
                <a:ea typeface="Roboto"/>
                <a:cs typeface="Roboto"/>
                <a:sym typeface="Roboto"/>
              </a:rPr>
              <a:t>Special Education</a:t>
            </a:r>
            <a:endParaRPr b="1">
              <a:solidFill>
                <a:srgbClr val="0B5394"/>
              </a:solidFill>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Holly Mares (½ Library) , </a:t>
            </a:r>
            <a:r>
              <a:rPr lang="en">
                <a:solidFill>
                  <a:srgbClr val="FF0000"/>
                </a:solidFill>
                <a:latin typeface="Roboto"/>
                <a:ea typeface="Roboto"/>
                <a:cs typeface="Roboto"/>
                <a:sym typeface="Roboto"/>
              </a:rPr>
              <a:t>Sarah Gallant</a:t>
            </a:r>
            <a:endParaRPr>
              <a:solidFill>
                <a:srgbClr val="FF0000"/>
              </a:solidFill>
              <a:latin typeface="Roboto"/>
              <a:ea typeface="Roboto"/>
              <a:cs typeface="Roboto"/>
              <a:sym typeface="Roboto"/>
            </a:endParaRPr>
          </a:p>
          <a:p>
            <a:pPr marL="0" lvl="0" indent="0" algn="l" rtl="0">
              <a:spcBef>
                <a:spcPts val="0"/>
              </a:spcBef>
              <a:spcAft>
                <a:spcPts val="0"/>
              </a:spcAft>
              <a:buNone/>
            </a:pPr>
            <a:r>
              <a:rPr lang="en">
                <a:solidFill>
                  <a:srgbClr val="FF0000"/>
                </a:solidFill>
                <a:latin typeface="Roboto"/>
                <a:ea typeface="Roboto"/>
                <a:cs typeface="Roboto"/>
                <a:sym typeface="Roboto"/>
              </a:rPr>
              <a:t>Vacant</a:t>
            </a:r>
            <a:endParaRPr>
              <a:solidFill>
                <a:srgbClr val="FF0000"/>
              </a:solidFill>
              <a:latin typeface="Roboto"/>
              <a:ea typeface="Roboto"/>
              <a:cs typeface="Roboto"/>
              <a:sym typeface="Roboto"/>
            </a:endParaRPr>
          </a:p>
          <a:p>
            <a:pPr marL="0" lvl="0" indent="0" algn="l" rtl="0">
              <a:spcBef>
                <a:spcPts val="0"/>
              </a:spcBef>
              <a:spcAft>
                <a:spcPts val="0"/>
              </a:spcAft>
              <a:buNone/>
            </a:pPr>
            <a:r>
              <a:rPr lang="en" b="1">
                <a:solidFill>
                  <a:srgbClr val="0B5394"/>
                </a:solidFill>
                <a:latin typeface="Roboto"/>
                <a:ea typeface="Roboto"/>
                <a:cs typeface="Roboto"/>
                <a:sym typeface="Roboto"/>
              </a:rPr>
              <a:t>Long Term Substitute</a:t>
            </a:r>
            <a:endParaRPr b="1">
              <a:solidFill>
                <a:srgbClr val="0B5394"/>
              </a:solidFill>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Larry Gilbert </a:t>
            </a:r>
            <a:endParaRPr>
              <a:latin typeface="Roboto"/>
              <a:ea typeface="Roboto"/>
              <a:cs typeface="Roboto"/>
              <a:sym typeface="Roboto"/>
            </a:endParaRPr>
          </a:p>
          <a:p>
            <a:pPr marL="0" lvl="0" indent="0" algn="l" rtl="0">
              <a:spcBef>
                <a:spcPts val="0"/>
              </a:spcBef>
              <a:spcAft>
                <a:spcPts val="0"/>
              </a:spcAft>
              <a:buNone/>
            </a:pPr>
            <a:endParaRPr>
              <a:solidFill>
                <a:srgbClr val="FF0000"/>
              </a:solidFill>
              <a:latin typeface="Roboto"/>
              <a:ea typeface="Roboto"/>
              <a:cs typeface="Roboto"/>
              <a:sym typeface="Roboto"/>
            </a:endParaRPr>
          </a:p>
        </p:txBody>
      </p:sp>
      <p:sp>
        <p:nvSpPr>
          <p:cNvPr id="101" name="Google Shape;101;p17"/>
          <p:cNvSpPr txBox="1"/>
          <p:nvPr/>
        </p:nvSpPr>
        <p:spPr>
          <a:xfrm>
            <a:off x="6345150" y="1346100"/>
            <a:ext cx="2568600" cy="3694200"/>
          </a:xfrm>
          <a:prstGeom prst="rect">
            <a:avLst/>
          </a:prstGeom>
          <a:noFill/>
          <a:ln w="38100" cap="flat" cmpd="sng">
            <a:solidFill>
              <a:srgbClr val="0B5394"/>
            </a:solidFill>
            <a:prstDash val="dash"/>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900" b="1">
                <a:solidFill>
                  <a:srgbClr val="0B5394"/>
                </a:solidFill>
                <a:latin typeface="Roboto"/>
                <a:ea typeface="Roboto"/>
                <a:cs typeface="Roboto"/>
                <a:sym typeface="Roboto"/>
              </a:rPr>
              <a:t>Support Staff</a:t>
            </a:r>
            <a:endParaRPr sz="1900" b="1">
              <a:solidFill>
                <a:srgbClr val="0B5394"/>
              </a:solidFill>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 sz="1300" b="1">
                <a:solidFill>
                  <a:srgbClr val="0B5394"/>
                </a:solidFill>
                <a:latin typeface="Roboto"/>
                <a:ea typeface="Roboto"/>
                <a:cs typeface="Roboto"/>
                <a:sym typeface="Roboto"/>
              </a:rPr>
              <a:t>Counselor:</a:t>
            </a:r>
            <a:endParaRPr sz="1300" b="1">
              <a:solidFill>
                <a:srgbClr val="0B5394"/>
              </a:solidFill>
              <a:latin typeface="Roboto"/>
              <a:ea typeface="Roboto"/>
              <a:cs typeface="Roboto"/>
              <a:sym typeface="Roboto"/>
            </a:endParaRPr>
          </a:p>
          <a:p>
            <a:pPr marL="0" lvl="0" indent="0" algn="l" rtl="0">
              <a:spcBef>
                <a:spcPts val="0"/>
              </a:spcBef>
              <a:spcAft>
                <a:spcPts val="0"/>
              </a:spcAft>
              <a:buNone/>
            </a:pPr>
            <a:r>
              <a:rPr lang="en" sz="1300">
                <a:latin typeface="Roboto"/>
                <a:ea typeface="Roboto"/>
                <a:cs typeface="Roboto"/>
                <a:sym typeface="Roboto"/>
              </a:rPr>
              <a:t>Katrice Grant, </a:t>
            </a:r>
            <a:endParaRPr sz="1300">
              <a:latin typeface="Roboto"/>
              <a:ea typeface="Roboto"/>
              <a:cs typeface="Roboto"/>
              <a:sym typeface="Roboto"/>
            </a:endParaRPr>
          </a:p>
          <a:p>
            <a:pPr marL="0" lvl="0" indent="0" algn="l" rtl="0">
              <a:spcBef>
                <a:spcPts val="0"/>
              </a:spcBef>
              <a:spcAft>
                <a:spcPts val="0"/>
              </a:spcAft>
              <a:buNone/>
            </a:pPr>
            <a:r>
              <a:rPr lang="en" sz="1300" b="1">
                <a:solidFill>
                  <a:srgbClr val="0B5394"/>
                </a:solidFill>
                <a:latin typeface="Roboto"/>
                <a:ea typeface="Roboto"/>
                <a:cs typeface="Roboto"/>
                <a:sym typeface="Roboto"/>
              </a:rPr>
              <a:t>Social Worker:</a:t>
            </a:r>
            <a:endParaRPr sz="1300" b="1">
              <a:solidFill>
                <a:srgbClr val="0B5394"/>
              </a:solidFill>
              <a:latin typeface="Roboto"/>
              <a:ea typeface="Roboto"/>
              <a:cs typeface="Roboto"/>
              <a:sym typeface="Roboto"/>
            </a:endParaRPr>
          </a:p>
          <a:p>
            <a:pPr marL="0" lvl="0" indent="0" algn="l" rtl="0">
              <a:spcBef>
                <a:spcPts val="0"/>
              </a:spcBef>
              <a:spcAft>
                <a:spcPts val="0"/>
              </a:spcAft>
              <a:buNone/>
            </a:pPr>
            <a:r>
              <a:rPr lang="en" sz="1300">
                <a:latin typeface="Roboto"/>
                <a:ea typeface="Roboto"/>
                <a:cs typeface="Roboto"/>
                <a:sym typeface="Roboto"/>
              </a:rPr>
              <a:t>Mary Schmauss</a:t>
            </a:r>
            <a:endParaRPr sz="1300">
              <a:latin typeface="Roboto"/>
              <a:ea typeface="Roboto"/>
              <a:cs typeface="Roboto"/>
              <a:sym typeface="Roboto"/>
            </a:endParaRPr>
          </a:p>
          <a:p>
            <a:pPr marL="0" lvl="0" indent="0" algn="l" rtl="0">
              <a:spcBef>
                <a:spcPts val="0"/>
              </a:spcBef>
              <a:spcAft>
                <a:spcPts val="0"/>
              </a:spcAft>
              <a:buNone/>
            </a:pPr>
            <a:r>
              <a:rPr lang="en" sz="1300" b="1">
                <a:solidFill>
                  <a:srgbClr val="0B5394"/>
                </a:solidFill>
                <a:latin typeface="Roboto"/>
                <a:ea typeface="Roboto"/>
                <a:cs typeface="Roboto"/>
                <a:sym typeface="Roboto"/>
              </a:rPr>
              <a:t>Reading Interventionist:</a:t>
            </a:r>
            <a:endParaRPr sz="1300" b="1">
              <a:solidFill>
                <a:srgbClr val="0B5394"/>
              </a:solidFill>
              <a:latin typeface="Roboto"/>
              <a:ea typeface="Roboto"/>
              <a:cs typeface="Roboto"/>
              <a:sym typeface="Roboto"/>
            </a:endParaRPr>
          </a:p>
          <a:p>
            <a:pPr marL="0" lvl="0" indent="0" algn="l" rtl="0">
              <a:spcBef>
                <a:spcPts val="0"/>
              </a:spcBef>
              <a:spcAft>
                <a:spcPts val="0"/>
              </a:spcAft>
              <a:buNone/>
            </a:pPr>
            <a:r>
              <a:rPr lang="en" sz="1300">
                <a:solidFill>
                  <a:srgbClr val="FF0000"/>
                </a:solidFill>
                <a:latin typeface="Roboto"/>
                <a:ea typeface="Roboto"/>
                <a:cs typeface="Roboto"/>
                <a:sym typeface="Roboto"/>
              </a:rPr>
              <a:t>Vacant 1.0</a:t>
            </a:r>
            <a:endParaRPr sz="1300">
              <a:latin typeface="Roboto"/>
              <a:ea typeface="Roboto"/>
              <a:cs typeface="Roboto"/>
              <a:sym typeface="Roboto"/>
            </a:endParaRPr>
          </a:p>
          <a:p>
            <a:pPr marL="0" lvl="0" indent="0" algn="l" rtl="0">
              <a:spcBef>
                <a:spcPts val="0"/>
              </a:spcBef>
              <a:spcAft>
                <a:spcPts val="0"/>
              </a:spcAft>
              <a:buNone/>
            </a:pPr>
            <a:r>
              <a:rPr lang="en" sz="1300" b="1">
                <a:solidFill>
                  <a:srgbClr val="0B5394"/>
                </a:solidFill>
                <a:latin typeface="Roboto"/>
                <a:ea typeface="Roboto"/>
                <a:cs typeface="Roboto"/>
                <a:sym typeface="Roboto"/>
              </a:rPr>
              <a:t>Nurse</a:t>
            </a:r>
            <a:endParaRPr sz="1300" b="1">
              <a:solidFill>
                <a:srgbClr val="0B5394"/>
              </a:solidFill>
              <a:latin typeface="Roboto"/>
              <a:ea typeface="Roboto"/>
              <a:cs typeface="Roboto"/>
              <a:sym typeface="Roboto"/>
            </a:endParaRPr>
          </a:p>
          <a:p>
            <a:pPr marL="0" lvl="0" indent="0" algn="l" rtl="0">
              <a:spcBef>
                <a:spcPts val="0"/>
              </a:spcBef>
              <a:spcAft>
                <a:spcPts val="0"/>
              </a:spcAft>
              <a:buNone/>
            </a:pPr>
            <a:r>
              <a:rPr lang="en" sz="1300">
                <a:latin typeface="Roboto"/>
                <a:ea typeface="Roboto"/>
                <a:cs typeface="Roboto"/>
                <a:sym typeface="Roboto"/>
              </a:rPr>
              <a:t>Meghan Dozal </a:t>
            </a:r>
            <a:endParaRPr sz="1300">
              <a:latin typeface="Roboto"/>
              <a:ea typeface="Roboto"/>
              <a:cs typeface="Roboto"/>
              <a:sym typeface="Roboto"/>
            </a:endParaRPr>
          </a:p>
          <a:p>
            <a:pPr marL="0" lvl="0" indent="0" algn="l" rtl="0">
              <a:spcBef>
                <a:spcPts val="0"/>
              </a:spcBef>
              <a:spcAft>
                <a:spcPts val="0"/>
              </a:spcAft>
              <a:buNone/>
            </a:pPr>
            <a:r>
              <a:rPr lang="en" sz="1300" b="1">
                <a:solidFill>
                  <a:srgbClr val="0B5394"/>
                </a:solidFill>
                <a:latin typeface="Roboto"/>
                <a:ea typeface="Roboto"/>
                <a:cs typeface="Roboto"/>
                <a:sym typeface="Roboto"/>
              </a:rPr>
              <a:t>Administrative Assistant</a:t>
            </a:r>
            <a:endParaRPr sz="1300" b="1">
              <a:solidFill>
                <a:srgbClr val="0B5394"/>
              </a:solidFill>
              <a:latin typeface="Roboto"/>
              <a:ea typeface="Roboto"/>
              <a:cs typeface="Roboto"/>
              <a:sym typeface="Roboto"/>
            </a:endParaRPr>
          </a:p>
          <a:p>
            <a:pPr marL="0" lvl="0" indent="0" algn="l" rtl="0">
              <a:spcBef>
                <a:spcPts val="0"/>
              </a:spcBef>
              <a:spcAft>
                <a:spcPts val="0"/>
              </a:spcAft>
              <a:buNone/>
            </a:pPr>
            <a:r>
              <a:rPr lang="en" sz="1300">
                <a:latin typeface="Roboto"/>
                <a:ea typeface="Roboto"/>
                <a:cs typeface="Roboto"/>
                <a:sym typeface="Roboto"/>
              </a:rPr>
              <a:t>Sharon Herrera</a:t>
            </a:r>
            <a:endParaRPr sz="1300">
              <a:latin typeface="Roboto"/>
              <a:ea typeface="Roboto"/>
              <a:cs typeface="Roboto"/>
              <a:sym typeface="Roboto"/>
            </a:endParaRPr>
          </a:p>
          <a:p>
            <a:pPr marL="0" lvl="0" indent="0" algn="l" rtl="0">
              <a:spcBef>
                <a:spcPts val="0"/>
              </a:spcBef>
              <a:spcAft>
                <a:spcPts val="0"/>
              </a:spcAft>
              <a:buNone/>
            </a:pPr>
            <a:r>
              <a:rPr lang="en" sz="1300" b="1">
                <a:solidFill>
                  <a:srgbClr val="0B5394"/>
                </a:solidFill>
                <a:latin typeface="Roboto"/>
                <a:ea typeface="Roboto"/>
                <a:cs typeface="Roboto"/>
                <a:sym typeface="Roboto"/>
              </a:rPr>
              <a:t>Bookkeeper</a:t>
            </a:r>
            <a:endParaRPr sz="1300" b="1">
              <a:solidFill>
                <a:srgbClr val="0B5394"/>
              </a:solidFill>
              <a:latin typeface="Roboto"/>
              <a:ea typeface="Roboto"/>
              <a:cs typeface="Roboto"/>
              <a:sym typeface="Roboto"/>
            </a:endParaRPr>
          </a:p>
          <a:p>
            <a:pPr marL="0" lvl="0" indent="0" algn="l" rtl="0">
              <a:spcBef>
                <a:spcPts val="0"/>
              </a:spcBef>
              <a:spcAft>
                <a:spcPts val="0"/>
              </a:spcAft>
              <a:buNone/>
            </a:pPr>
            <a:r>
              <a:rPr lang="en" sz="1300">
                <a:latin typeface="Roboto"/>
                <a:ea typeface="Roboto"/>
                <a:cs typeface="Roboto"/>
                <a:sym typeface="Roboto"/>
              </a:rPr>
              <a:t>Jacqueline Trujillo</a:t>
            </a:r>
            <a:endParaRPr sz="1300">
              <a:latin typeface="Roboto"/>
              <a:ea typeface="Roboto"/>
              <a:cs typeface="Roboto"/>
              <a:sym typeface="Roboto"/>
            </a:endParaRPr>
          </a:p>
          <a:p>
            <a:pPr marL="0" lvl="0" indent="0" algn="l" rtl="0">
              <a:spcBef>
                <a:spcPts val="0"/>
              </a:spcBef>
              <a:spcAft>
                <a:spcPts val="0"/>
              </a:spcAft>
              <a:buNone/>
            </a:pPr>
            <a:r>
              <a:rPr lang="en" sz="1300" b="1">
                <a:solidFill>
                  <a:srgbClr val="0B5394"/>
                </a:solidFill>
                <a:latin typeface="Roboto"/>
                <a:ea typeface="Roboto"/>
                <a:cs typeface="Roboto"/>
                <a:sym typeface="Roboto"/>
              </a:rPr>
              <a:t>Custodians</a:t>
            </a:r>
            <a:endParaRPr sz="1300" b="1">
              <a:solidFill>
                <a:srgbClr val="0B5394"/>
              </a:solidFill>
              <a:latin typeface="Roboto"/>
              <a:ea typeface="Roboto"/>
              <a:cs typeface="Roboto"/>
              <a:sym typeface="Roboto"/>
            </a:endParaRPr>
          </a:p>
          <a:p>
            <a:pPr marL="0" lvl="0" indent="0" algn="l" rtl="0">
              <a:spcBef>
                <a:spcPts val="0"/>
              </a:spcBef>
              <a:spcAft>
                <a:spcPts val="0"/>
              </a:spcAft>
              <a:buNone/>
            </a:pPr>
            <a:r>
              <a:rPr lang="en" sz="1300">
                <a:latin typeface="Roboto"/>
                <a:ea typeface="Roboto"/>
                <a:cs typeface="Roboto"/>
                <a:sym typeface="Roboto"/>
              </a:rPr>
              <a:t>Lawrence Garcia, Armando Ruiz ½ </a:t>
            </a:r>
            <a:endParaRPr sz="1300">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05"/>
        <p:cNvGrpSpPr/>
        <p:nvPr/>
      </p:nvGrpSpPr>
      <p:grpSpPr>
        <a:xfrm>
          <a:off x="0" y="0"/>
          <a:ext cx="0" cy="0"/>
          <a:chOff x="0" y="0"/>
          <a:chExt cx="0" cy="0"/>
        </a:xfrm>
      </p:grpSpPr>
      <p:sp>
        <p:nvSpPr>
          <p:cNvPr id="106" name="Google Shape;106;p18"/>
          <p:cNvSpPr txBox="1"/>
          <p:nvPr/>
        </p:nvSpPr>
        <p:spPr>
          <a:xfrm>
            <a:off x="534550" y="247650"/>
            <a:ext cx="7782300" cy="877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500" b="1">
                <a:solidFill>
                  <a:srgbClr val="1C4587"/>
                </a:solidFill>
                <a:latin typeface="Merriweather"/>
                <a:ea typeface="Merriweather"/>
                <a:cs typeface="Merriweather"/>
                <a:sym typeface="Merriweather"/>
              </a:rPr>
              <a:t>Budget Allocation </a:t>
            </a:r>
            <a:endParaRPr sz="4500" b="1">
              <a:solidFill>
                <a:srgbClr val="1C4587"/>
              </a:solidFill>
              <a:latin typeface="Merriweather"/>
              <a:ea typeface="Merriweather"/>
              <a:cs typeface="Merriweather"/>
              <a:sym typeface="Merriweather"/>
            </a:endParaRPr>
          </a:p>
        </p:txBody>
      </p:sp>
      <p:grpSp>
        <p:nvGrpSpPr>
          <p:cNvPr id="107" name="Google Shape;107;p18"/>
          <p:cNvGrpSpPr/>
          <p:nvPr/>
        </p:nvGrpSpPr>
        <p:grpSpPr>
          <a:xfrm>
            <a:off x="4572000" y="1190075"/>
            <a:ext cx="2637070" cy="3311863"/>
            <a:chOff x="5632315" y="1189787"/>
            <a:chExt cx="3484500" cy="3312195"/>
          </a:xfrm>
        </p:grpSpPr>
        <p:sp>
          <p:nvSpPr>
            <p:cNvPr id="108" name="Google Shape;108;p18"/>
            <p:cNvSpPr/>
            <p:nvPr/>
          </p:nvSpPr>
          <p:spPr>
            <a:xfrm>
              <a:off x="5632315" y="1189787"/>
              <a:ext cx="3484500" cy="669000"/>
            </a:xfrm>
            <a:prstGeom prst="chevron">
              <a:avLst>
                <a:gd name="adj" fmla="val 50000"/>
              </a:avLst>
            </a:prstGeom>
            <a:solidFill>
              <a:srgbClr val="6FA8D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SEL Support </a:t>
              </a:r>
              <a:endParaRPr>
                <a:solidFill>
                  <a:srgbClr val="FFFFFF"/>
                </a:solidFill>
                <a:latin typeface="Roboto"/>
                <a:ea typeface="Roboto"/>
                <a:cs typeface="Roboto"/>
                <a:sym typeface="Roboto"/>
              </a:endParaRPr>
            </a:p>
          </p:txBody>
        </p:sp>
        <p:sp>
          <p:nvSpPr>
            <p:cNvPr id="109" name="Google Shape;109;p18"/>
            <p:cNvSpPr txBox="1"/>
            <p:nvPr/>
          </p:nvSpPr>
          <p:spPr>
            <a:xfrm>
              <a:off x="5861271" y="1886282"/>
              <a:ext cx="2789400" cy="26157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rgbClr val="3D85C6"/>
                </a:buClr>
                <a:buSzPts val="1400"/>
                <a:buFont typeface="Roboto"/>
                <a:buChar char="●"/>
              </a:pPr>
              <a:r>
                <a:rPr lang="en" b="1">
                  <a:solidFill>
                    <a:srgbClr val="3D85C6"/>
                  </a:solidFill>
                  <a:latin typeface="Roboto"/>
                  <a:ea typeface="Roboto"/>
                  <a:cs typeface="Roboto"/>
                  <a:sym typeface="Roboto"/>
                </a:rPr>
                <a:t>SEL Curriculum</a:t>
              </a:r>
              <a:endParaRPr b="1">
                <a:solidFill>
                  <a:srgbClr val="3D85C6"/>
                </a:solidFill>
                <a:latin typeface="Roboto"/>
                <a:ea typeface="Roboto"/>
                <a:cs typeface="Roboto"/>
                <a:sym typeface="Roboto"/>
              </a:endParaRPr>
            </a:p>
            <a:p>
              <a:pPr marL="457200" lvl="0" indent="-317500" algn="l" rtl="0">
                <a:lnSpc>
                  <a:spcPct val="115000"/>
                </a:lnSpc>
                <a:spcBef>
                  <a:spcPts val="0"/>
                </a:spcBef>
                <a:spcAft>
                  <a:spcPts val="0"/>
                </a:spcAft>
                <a:buClr>
                  <a:srgbClr val="3D85C6"/>
                </a:buClr>
                <a:buSzPts val="1400"/>
                <a:buFont typeface="Roboto"/>
                <a:buChar char="●"/>
              </a:pPr>
              <a:r>
                <a:rPr lang="en" b="1">
                  <a:solidFill>
                    <a:srgbClr val="3D85C6"/>
                  </a:solidFill>
                  <a:latin typeface="Roboto"/>
                  <a:ea typeface="Roboto"/>
                  <a:cs typeface="Roboto"/>
                  <a:sym typeface="Roboto"/>
                </a:rPr>
                <a:t>Parent workshops</a:t>
              </a:r>
              <a:endParaRPr b="1">
                <a:solidFill>
                  <a:srgbClr val="3D85C6"/>
                </a:solidFill>
                <a:latin typeface="Roboto"/>
                <a:ea typeface="Roboto"/>
                <a:cs typeface="Roboto"/>
                <a:sym typeface="Roboto"/>
              </a:endParaRPr>
            </a:p>
            <a:p>
              <a:pPr marL="914400" lvl="1" indent="-317500" algn="l" rtl="0">
                <a:lnSpc>
                  <a:spcPct val="115000"/>
                </a:lnSpc>
                <a:spcBef>
                  <a:spcPts val="0"/>
                </a:spcBef>
                <a:spcAft>
                  <a:spcPts val="0"/>
                </a:spcAft>
                <a:buClr>
                  <a:srgbClr val="3D85C6"/>
                </a:buClr>
                <a:buSzPts val="1400"/>
                <a:buFont typeface="Roboto"/>
                <a:buChar char="○"/>
              </a:pPr>
              <a:r>
                <a:rPr lang="en" b="1">
                  <a:solidFill>
                    <a:srgbClr val="3D85C6"/>
                  </a:solidFill>
                  <a:latin typeface="Roboto"/>
                  <a:ea typeface="Roboto"/>
                  <a:cs typeface="Roboto"/>
                  <a:sym typeface="Roboto"/>
                </a:rPr>
                <a:t>Childcare</a:t>
              </a:r>
              <a:endParaRPr b="1">
                <a:solidFill>
                  <a:srgbClr val="3D85C6"/>
                </a:solidFill>
                <a:latin typeface="Roboto"/>
                <a:ea typeface="Roboto"/>
                <a:cs typeface="Roboto"/>
                <a:sym typeface="Roboto"/>
              </a:endParaRPr>
            </a:p>
            <a:p>
              <a:pPr marL="457200" lvl="0" indent="-317500" algn="l" rtl="0">
                <a:lnSpc>
                  <a:spcPct val="115000"/>
                </a:lnSpc>
                <a:spcBef>
                  <a:spcPts val="0"/>
                </a:spcBef>
                <a:spcAft>
                  <a:spcPts val="0"/>
                </a:spcAft>
                <a:buClr>
                  <a:srgbClr val="3D85C6"/>
                </a:buClr>
                <a:buSzPts val="1400"/>
                <a:buFont typeface="Roboto"/>
                <a:buChar char="●"/>
              </a:pPr>
              <a:r>
                <a:rPr lang="en" b="1">
                  <a:solidFill>
                    <a:srgbClr val="3D85C6"/>
                  </a:solidFill>
                  <a:latin typeface="Roboto"/>
                  <a:ea typeface="Roboto"/>
                  <a:cs typeface="Roboto"/>
                  <a:sym typeface="Roboto"/>
                </a:rPr>
                <a:t>Food for staff and school events</a:t>
              </a:r>
              <a:endParaRPr b="1">
                <a:solidFill>
                  <a:srgbClr val="3D85C6"/>
                </a:solidFill>
                <a:latin typeface="Roboto"/>
                <a:ea typeface="Roboto"/>
                <a:cs typeface="Roboto"/>
                <a:sym typeface="Roboto"/>
              </a:endParaRPr>
            </a:p>
            <a:p>
              <a:pPr marL="457200" lvl="0" indent="0" algn="l" rtl="0">
                <a:lnSpc>
                  <a:spcPct val="115000"/>
                </a:lnSpc>
                <a:spcBef>
                  <a:spcPts val="0"/>
                </a:spcBef>
                <a:spcAft>
                  <a:spcPts val="0"/>
                </a:spcAft>
                <a:buNone/>
              </a:pPr>
              <a:endParaRPr sz="1200" b="1">
                <a:solidFill>
                  <a:srgbClr val="3D85C6"/>
                </a:solidFill>
                <a:latin typeface="Roboto"/>
                <a:ea typeface="Roboto"/>
                <a:cs typeface="Roboto"/>
                <a:sym typeface="Roboto"/>
              </a:endParaRPr>
            </a:p>
            <a:p>
              <a:pPr marL="0" lvl="0" indent="0" algn="l" rtl="0">
                <a:lnSpc>
                  <a:spcPct val="115000"/>
                </a:lnSpc>
                <a:spcBef>
                  <a:spcPts val="0"/>
                </a:spcBef>
                <a:spcAft>
                  <a:spcPts val="0"/>
                </a:spcAft>
                <a:buNone/>
              </a:pPr>
              <a:endParaRPr sz="1200" b="1">
                <a:solidFill>
                  <a:srgbClr val="3D85C6"/>
                </a:solidFill>
                <a:latin typeface="Roboto"/>
                <a:ea typeface="Roboto"/>
                <a:cs typeface="Roboto"/>
                <a:sym typeface="Roboto"/>
              </a:endParaRPr>
            </a:p>
          </p:txBody>
        </p:sp>
      </p:grpSp>
      <p:grpSp>
        <p:nvGrpSpPr>
          <p:cNvPr id="110" name="Google Shape;110;p18"/>
          <p:cNvGrpSpPr/>
          <p:nvPr/>
        </p:nvGrpSpPr>
        <p:grpSpPr>
          <a:xfrm>
            <a:off x="0" y="1190000"/>
            <a:ext cx="2739900" cy="3419975"/>
            <a:chOff x="0" y="1190000"/>
            <a:chExt cx="2739900" cy="3419975"/>
          </a:xfrm>
        </p:grpSpPr>
        <p:sp>
          <p:nvSpPr>
            <p:cNvPr id="111" name="Google Shape;111;p18"/>
            <p:cNvSpPr/>
            <p:nvPr/>
          </p:nvSpPr>
          <p:spPr>
            <a:xfrm>
              <a:off x="0" y="1190000"/>
              <a:ext cx="2739900" cy="669000"/>
            </a:xfrm>
            <a:prstGeom prst="homePlate">
              <a:avLst>
                <a:gd name="adj" fmla="val 50000"/>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Staffing and Support</a:t>
              </a:r>
              <a:endParaRPr>
                <a:solidFill>
                  <a:srgbClr val="FFFFFF"/>
                </a:solidFill>
                <a:latin typeface="Roboto"/>
                <a:ea typeface="Roboto"/>
                <a:cs typeface="Roboto"/>
                <a:sym typeface="Roboto"/>
              </a:endParaRPr>
            </a:p>
          </p:txBody>
        </p:sp>
        <p:sp>
          <p:nvSpPr>
            <p:cNvPr id="112" name="Google Shape;112;p18"/>
            <p:cNvSpPr txBox="1"/>
            <p:nvPr/>
          </p:nvSpPr>
          <p:spPr>
            <a:xfrm>
              <a:off x="102850" y="1994275"/>
              <a:ext cx="23535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1C4587"/>
                  </a:solidFill>
                  <a:latin typeface="Roboto"/>
                  <a:ea typeface="Roboto"/>
                  <a:cs typeface="Roboto"/>
                  <a:sym typeface="Roboto"/>
                </a:rPr>
                <a:t>Contract services:</a:t>
              </a:r>
              <a:endParaRPr b="1">
                <a:solidFill>
                  <a:srgbClr val="1C4587"/>
                </a:solidFill>
                <a:latin typeface="Roboto"/>
                <a:ea typeface="Roboto"/>
                <a:cs typeface="Roboto"/>
                <a:sym typeface="Roboto"/>
              </a:endParaRPr>
            </a:p>
            <a:p>
              <a:pPr marL="457200" lvl="0" indent="-317500" algn="l" rtl="0">
                <a:lnSpc>
                  <a:spcPct val="115000"/>
                </a:lnSpc>
                <a:spcBef>
                  <a:spcPts val="0"/>
                </a:spcBef>
                <a:spcAft>
                  <a:spcPts val="0"/>
                </a:spcAft>
                <a:buClr>
                  <a:srgbClr val="1C4587"/>
                </a:buClr>
                <a:buSzPts val="1400"/>
                <a:buFont typeface="Roboto"/>
                <a:buChar char="●"/>
              </a:pPr>
              <a:r>
                <a:rPr lang="en" b="1">
                  <a:solidFill>
                    <a:srgbClr val="1C4587"/>
                  </a:solidFill>
                  <a:latin typeface="Roboto"/>
                  <a:ea typeface="Roboto"/>
                  <a:cs typeface="Roboto"/>
                  <a:sym typeface="Roboto"/>
                </a:rPr>
                <a:t>May Center</a:t>
              </a:r>
              <a:endParaRPr b="1">
                <a:solidFill>
                  <a:srgbClr val="1C4587"/>
                </a:solidFill>
                <a:latin typeface="Roboto"/>
                <a:ea typeface="Roboto"/>
                <a:cs typeface="Roboto"/>
                <a:sym typeface="Roboto"/>
              </a:endParaRPr>
            </a:p>
            <a:p>
              <a:pPr marL="457200" lvl="0" indent="-317500" algn="l" rtl="0">
                <a:lnSpc>
                  <a:spcPct val="115000"/>
                </a:lnSpc>
                <a:spcBef>
                  <a:spcPts val="0"/>
                </a:spcBef>
                <a:spcAft>
                  <a:spcPts val="0"/>
                </a:spcAft>
                <a:buClr>
                  <a:srgbClr val="1C4587"/>
                </a:buClr>
                <a:buSzPts val="1400"/>
                <a:buFont typeface="Roboto"/>
                <a:buChar char="●"/>
              </a:pPr>
              <a:r>
                <a:rPr lang="en" b="1">
                  <a:solidFill>
                    <a:srgbClr val="1C4587"/>
                  </a:solidFill>
                  <a:latin typeface="Roboto"/>
                  <a:ea typeface="Roboto"/>
                  <a:cs typeface="Roboto"/>
                  <a:sym typeface="Roboto"/>
                </a:rPr>
                <a:t>Math Coach-Contract</a:t>
              </a:r>
              <a:endParaRPr b="1">
                <a:solidFill>
                  <a:srgbClr val="1C4587"/>
                </a:solidFill>
                <a:latin typeface="Roboto"/>
                <a:ea typeface="Roboto"/>
                <a:cs typeface="Roboto"/>
                <a:sym typeface="Roboto"/>
              </a:endParaRPr>
            </a:p>
            <a:p>
              <a:pPr marL="0" lvl="0" indent="0" algn="l" rtl="0">
                <a:lnSpc>
                  <a:spcPct val="115000"/>
                </a:lnSpc>
                <a:spcBef>
                  <a:spcPts val="0"/>
                </a:spcBef>
                <a:spcAft>
                  <a:spcPts val="0"/>
                </a:spcAft>
                <a:buNone/>
              </a:pPr>
              <a:endParaRPr b="1">
                <a:solidFill>
                  <a:srgbClr val="1C4587"/>
                </a:solidFill>
                <a:latin typeface="Roboto"/>
                <a:ea typeface="Roboto"/>
                <a:cs typeface="Roboto"/>
                <a:sym typeface="Roboto"/>
              </a:endParaRPr>
            </a:p>
            <a:p>
              <a:pPr marL="0" lvl="0" indent="0" algn="l" rtl="0">
                <a:lnSpc>
                  <a:spcPct val="115000"/>
                </a:lnSpc>
                <a:spcBef>
                  <a:spcPts val="0"/>
                </a:spcBef>
                <a:spcAft>
                  <a:spcPts val="0"/>
                </a:spcAft>
                <a:buNone/>
              </a:pPr>
              <a:r>
                <a:rPr lang="en" b="1">
                  <a:solidFill>
                    <a:srgbClr val="1C4587"/>
                  </a:solidFill>
                  <a:latin typeface="Roboto"/>
                  <a:ea typeface="Roboto"/>
                  <a:cs typeface="Roboto"/>
                  <a:sym typeface="Roboto"/>
                </a:rPr>
                <a:t>Staff:</a:t>
              </a:r>
              <a:endParaRPr b="1">
                <a:solidFill>
                  <a:srgbClr val="1C4587"/>
                </a:solidFill>
                <a:latin typeface="Roboto"/>
                <a:ea typeface="Roboto"/>
                <a:cs typeface="Roboto"/>
                <a:sym typeface="Roboto"/>
              </a:endParaRPr>
            </a:p>
            <a:p>
              <a:pPr marL="457200" lvl="0" indent="-317500" algn="l" rtl="0">
                <a:lnSpc>
                  <a:spcPct val="115000"/>
                </a:lnSpc>
                <a:spcBef>
                  <a:spcPts val="0"/>
                </a:spcBef>
                <a:spcAft>
                  <a:spcPts val="0"/>
                </a:spcAft>
                <a:buClr>
                  <a:srgbClr val="1C4587"/>
                </a:buClr>
                <a:buSzPts val="1400"/>
                <a:buFont typeface="Roboto"/>
                <a:buChar char="●"/>
              </a:pPr>
              <a:r>
                <a:rPr lang="en" b="1">
                  <a:solidFill>
                    <a:srgbClr val="1C4587"/>
                  </a:solidFill>
                  <a:latin typeface="Roboto"/>
                  <a:ea typeface="Roboto"/>
                  <a:cs typeface="Roboto"/>
                  <a:sym typeface="Roboto"/>
                </a:rPr>
                <a:t>Educational Assistant</a:t>
              </a:r>
              <a:endParaRPr b="1">
                <a:solidFill>
                  <a:srgbClr val="1C4587"/>
                </a:solidFill>
                <a:latin typeface="Roboto"/>
                <a:ea typeface="Roboto"/>
                <a:cs typeface="Roboto"/>
                <a:sym typeface="Roboto"/>
              </a:endParaRPr>
            </a:p>
            <a:p>
              <a:pPr marL="457200" lvl="0" indent="-317500" algn="l" rtl="0">
                <a:lnSpc>
                  <a:spcPct val="115000"/>
                </a:lnSpc>
                <a:spcBef>
                  <a:spcPts val="0"/>
                </a:spcBef>
                <a:spcAft>
                  <a:spcPts val="0"/>
                </a:spcAft>
                <a:buClr>
                  <a:srgbClr val="1C4587"/>
                </a:buClr>
                <a:buSzPts val="1400"/>
                <a:buFont typeface="Roboto"/>
                <a:buChar char="●"/>
              </a:pPr>
              <a:r>
                <a:rPr lang="en" b="1">
                  <a:solidFill>
                    <a:srgbClr val="1C4587"/>
                  </a:solidFill>
                  <a:latin typeface="Roboto"/>
                  <a:ea typeface="Roboto"/>
                  <a:cs typeface="Roboto"/>
                  <a:sym typeface="Roboto"/>
                </a:rPr>
                <a:t>FTE: Music Teacher</a:t>
              </a:r>
              <a:endParaRPr b="1">
                <a:solidFill>
                  <a:srgbClr val="1C4587"/>
                </a:solidFill>
                <a:latin typeface="Roboto"/>
                <a:ea typeface="Roboto"/>
                <a:cs typeface="Roboto"/>
                <a:sym typeface="Roboto"/>
              </a:endParaRPr>
            </a:p>
            <a:p>
              <a:pPr marL="0" lvl="0" indent="0" algn="l" rtl="0">
                <a:lnSpc>
                  <a:spcPct val="115000"/>
                </a:lnSpc>
                <a:spcBef>
                  <a:spcPts val="0"/>
                </a:spcBef>
                <a:spcAft>
                  <a:spcPts val="0"/>
                </a:spcAft>
                <a:buNone/>
              </a:pPr>
              <a:endParaRPr sz="1200" b="1">
                <a:solidFill>
                  <a:srgbClr val="1C4587"/>
                </a:solidFill>
                <a:latin typeface="Roboto"/>
                <a:ea typeface="Roboto"/>
                <a:cs typeface="Roboto"/>
                <a:sym typeface="Roboto"/>
              </a:endParaRPr>
            </a:p>
          </p:txBody>
        </p:sp>
      </p:grpSp>
      <p:grpSp>
        <p:nvGrpSpPr>
          <p:cNvPr id="113" name="Google Shape;113;p18"/>
          <p:cNvGrpSpPr/>
          <p:nvPr/>
        </p:nvGrpSpPr>
        <p:grpSpPr>
          <a:xfrm>
            <a:off x="2391976" y="1189775"/>
            <a:ext cx="2518200" cy="3284700"/>
            <a:chOff x="2391976" y="1189775"/>
            <a:chExt cx="2518200" cy="3284700"/>
          </a:xfrm>
        </p:grpSpPr>
        <p:sp>
          <p:nvSpPr>
            <p:cNvPr id="114" name="Google Shape;114;p18"/>
            <p:cNvSpPr/>
            <p:nvPr/>
          </p:nvSpPr>
          <p:spPr>
            <a:xfrm>
              <a:off x="2391976" y="1189775"/>
              <a:ext cx="2518200" cy="669000"/>
            </a:xfrm>
            <a:prstGeom prst="chevron">
              <a:avLst>
                <a:gd name="adj" fmla="val 50000"/>
              </a:avLst>
            </a:prstGeom>
            <a:solidFill>
              <a:srgbClr val="0B53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Student Programs/</a:t>
              </a:r>
              <a:endParaRPr>
                <a:solidFill>
                  <a:srgbClr val="FFFFFF"/>
                </a:solidFill>
                <a:latin typeface="Roboto"/>
                <a:ea typeface="Roboto"/>
                <a:cs typeface="Roboto"/>
                <a:sym typeface="Roboto"/>
              </a:endParaRPr>
            </a:p>
            <a:p>
              <a:pPr marL="0" lvl="0" indent="0" algn="ctr" rtl="0">
                <a:spcBef>
                  <a:spcPts val="0"/>
                </a:spcBef>
                <a:spcAft>
                  <a:spcPts val="0"/>
                </a:spcAft>
                <a:buNone/>
              </a:pPr>
              <a:r>
                <a:rPr lang="en">
                  <a:solidFill>
                    <a:srgbClr val="FFFFFF"/>
                  </a:solidFill>
                  <a:latin typeface="Roboto"/>
                  <a:ea typeface="Roboto"/>
                  <a:cs typeface="Roboto"/>
                  <a:sym typeface="Roboto"/>
                </a:rPr>
                <a:t>Enrichment</a:t>
              </a:r>
              <a:endParaRPr>
                <a:solidFill>
                  <a:srgbClr val="FFFFFF"/>
                </a:solidFill>
                <a:latin typeface="Roboto"/>
                <a:ea typeface="Roboto"/>
                <a:cs typeface="Roboto"/>
                <a:sym typeface="Roboto"/>
              </a:endParaRPr>
            </a:p>
          </p:txBody>
        </p:sp>
        <p:sp>
          <p:nvSpPr>
            <p:cNvPr id="115" name="Google Shape;115;p18"/>
            <p:cNvSpPr txBox="1"/>
            <p:nvPr/>
          </p:nvSpPr>
          <p:spPr>
            <a:xfrm>
              <a:off x="2506775" y="1858775"/>
              <a:ext cx="2339700" cy="26157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rgbClr val="0B5394"/>
                </a:buClr>
                <a:buSzPts val="1400"/>
                <a:buFont typeface="Roboto"/>
                <a:buChar char="●"/>
              </a:pPr>
              <a:r>
                <a:rPr lang="en" b="1">
                  <a:solidFill>
                    <a:srgbClr val="0B5394"/>
                  </a:solidFill>
                  <a:latin typeface="Roboto"/>
                  <a:ea typeface="Roboto"/>
                  <a:cs typeface="Roboto"/>
                  <a:sym typeface="Roboto"/>
                </a:rPr>
                <a:t>Tutoring</a:t>
              </a:r>
              <a:endParaRPr b="1">
                <a:solidFill>
                  <a:srgbClr val="0B5394"/>
                </a:solidFill>
                <a:latin typeface="Roboto"/>
                <a:ea typeface="Roboto"/>
                <a:cs typeface="Roboto"/>
                <a:sym typeface="Roboto"/>
              </a:endParaRPr>
            </a:p>
            <a:p>
              <a:pPr marL="457200" lvl="0" indent="-317500" algn="l" rtl="0">
                <a:lnSpc>
                  <a:spcPct val="115000"/>
                </a:lnSpc>
                <a:spcBef>
                  <a:spcPts val="0"/>
                </a:spcBef>
                <a:spcAft>
                  <a:spcPts val="0"/>
                </a:spcAft>
                <a:buClr>
                  <a:srgbClr val="0B5394"/>
                </a:buClr>
                <a:buSzPts val="1400"/>
                <a:buFont typeface="Roboto"/>
                <a:buChar char="●"/>
              </a:pPr>
              <a:r>
                <a:rPr lang="en" b="1">
                  <a:solidFill>
                    <a:srgbClr val="0B5394"/>
                  </a:solidFill>
                  <a:latin typeface="Roboto"/>
                  <a:ea typeface="Roboto"/>
                  <a:cs typeface="Roboto"/>
                  <a:sym typeface="Roboto"/>
                </a:rPr>
                <a:t>Field Trips </a:t>
              </a:r>
              <a:endParaRPr b="1">
                <a:solidFill>
                  <a:srgbClr val="0B5394"/>
                </a:solidFill>
                <a:latin typeface="Roboto"/>
                <a:ea typeface="Roboto"/>
                <a:cs typeface="Roboto"/>
                <a:sym typeface="Roboto"/>
              </a:endParaRPr>
            </a:p>
            <a:p>
              <a:pPr marL="914400" lvl="1" indent="-317500" algn="l" rtl="0">
                <a:lnSpc>
                  <a:spcPct val="115000"/>
                </a:lnSpc>
                <a:spcBef>
                  <a:spcPts val="0"/>
                </a:spcBef>
                <a:spcAft>
                  <a:spcPts val="0"/>
                </a:spcAft>
                <a:buClr>
                  <a:srgbClr val="0B5394"/>
                </a:buClr>
                <a:buSzPts val="1400"/>
                <a:buFont typeface="Roboto"/>
                <a:buChar char="○"/>
              </a:pPr>
              <a:r>
                <a:rPr lang="en" b="1">
                  <a:solidFill>
                    <a:srgbClr val="0B5394"/>
                  </a:solidFill>
                  <a:latin typeface="Roboto"/>
                  <a:ea typeface="Roboto"/>
                  <a:cs typeface="Roboto"/>
                  <a:sym typeface="Roboto"/>
                </a:rPr>
                <a:t>Transportation</a:t>
              </a:r>
              <a:endParaRPr b="1">
                <a:solidFill>
                  <a:srgbClr val="0B5394"/>
                </a:solidFill>
                <a:latin typeface="Roboto"/>
                <a:ea typeface="Roboto"/>
                <a:cs typeface="Roboto"/>
                <a:sym typeface="Roboto"/>
              </a:endParaRPr>
            </a:p>
            <a:p>
              <a:pPr marL="457200" lvl="0" indent="-317500" algn="l" rtl="0">
                <a:lnSpc>
                  <a:spcPct val="115000"/>
                </a:lnSpc>
                <a:spcBef>
                  <a:spcPts val="0"/>
                </a:spcBef>
                <a:spcAft>
                  <a:spcPts val="0"/>
                </a:spcAft>
                <a:buClr>
                  <a:srgbClr val="0B5394"/>
                </a:buClr>
                <a:buSzPts val="1400"/>
                <a:buFont typeface="Roboto"/>
                <a:buChar char="●"/>
              </a:pPr>
              <a:r>
                <a:rPr lang="en" b="1">
                  <a:solidFill>
                    <a:srgbClr val="0B5394"/>
                  </a:solidFill>
                  <a:latin typeface="Roboto"/>
                  <a:ea typeface="Roboto"/>
                  <a:cs typeface="Roboto"/>
                  <a:sym typeface="Roboto"/>
                </a:rPr>
                <a:t>Science fair, programs</a:t>
              </a:r>
              <a:endParaRPr b="1">
                <a:solidFill>
                  <a:srgbClr val="0B5394"/>
                </a:solidFill>
                <a:latin typeface="Roboto"/>
                <a:ea typeface="Roboto"/>
                <a:cs typeface="Roboto"/>
                <a:sym typeface="Roboto"/>
              </a:endParaRPr>
            </a:p>
            <a:p>
              <a:pPr marL="457200" lvl="0" indent="-317500" algn="l" rtl="0">
                <a:lnSpc>
                  <a:spcPct val="115000"/>
                </a:lnSpc>
                <a:spcBef>
                  <a:spcPts val="0"/>
                </a:spcBef>
                <a:spcAft>
                  <a:spcPts val="0"/>
                </a:spcAft>
                <a:buClr>
                  <a:srgbClr val="0B5394"/>
                </a:buClr>
                <a:buSzPts val="1400"/>
                <a:buFont typeface="Roboto"/>
                <a:buChar char="●"/>
              </a:pPr>
              <a:r>
                <a:rPr lang="en" b="1">
                  <a:solidFill>
                    <a:srgbClr val="0B5394"/>
                  </a:solidFill>
                  <a:latin typeface="Roboto"/>
                  <a:ea typeface="Roboto"/>
                  <a:cs typeface="Roboto"/>
                  <a:sym typeface="Roboto"/>
                </a:rPr>
                <a:t>Running Medicine</a:t>
              </a:r>
              <a:endParaRPr b="1">
                <a:solidFill>
                  <a:srgbClr val="0B5394"/>
                </a:solidFill>
                <a:latin typeface="Roboto"/>
                <a:ea typeface="Roboto"/>
                <a:cs typeface="Roboto"/>
                <a:sym typeface="Roboto"/>
              </a:endParaRPr>
            </a:p>
            <a:p>
              <a:pPr marL="457200" lvl="0" indent="0" algn="l" rtl="0">
                <a:lnSpc>
                  <a:spcPct val="115000"/>
                </a:lnSpc>
                <a:spcBef>
                  <a:spcPts val="0"/>
                </a:spcBef>
                <a:spcAft>
                  <a:spcPts val="0"/>
                </a:spcAft>
                <a:buNone/>
              </a:pPr>
              <a:endParaRPr sz="1200" b="1">
                <a:solidFill>
                  <a:srgbClr val="0B5394"/>
                </a:solidFill>
                <a:latin typeface="Roboto"/>
                <a:ea typeface="Roboto"/>
                <a:cs typeface="Roboto"/>
                <a:sym typeface="Roboto"/>
              </a:endParaRPr>
            </a:p>
          </p:txBody>
        </p:sp>
      </p:grpSp>
      <p:sp>
        <p:nvSpPr>
          <p:cNvPr id="116" name="Google Shape;116;p18"/>
          <p:cNvSpPr/>
          <p:nvPr/>
        </p:nvSpPr>
        <p:spPr>
          <a:xfrm>
            <a:off x="6856250" y="1189775"/>
            <a:ext cx="2287800" cy="669000"/>
          </a:xfrm>
          <a:prstGeom prst="chevron">
            <a:avLst>
              <a:gd name="adj" fmla="val 50000"/>
            </a:avLst>
          </a:prstGeom>
          <a:solidFill>
            <a:srgbClr val="9FC5E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Supplies and Materials </a:t>
            </a:r>
            <a:endParaRPr>
              <a:solidFill>
                <a:srgbClr val="FFFFFF"/>
              </a:solidFill>
              <a:latin typeface="Roboto"/>
              <a:ea typeface="Roboto"/>
              <a:cs typeface="Roboto"/>
              <a:sym typeface="Roboto"/>
            </a:endParaRPr>
          </a:p>
        </p:txBody>
      </p:sp>
      <p:sp>
        <p:nvSpPr>
          <p:cNvPr id="117" name="Google Shape;117;p18"/>
          <p:cNvSpPr txBox="1"/>
          <p:nvPr/>
        </p:nvSpPr>
        <p:spPr>
          <a:xfrm>
            <a:off x="6856251" y="1994575"/>
            <a:ext cx="2114400" cy="26154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rgbClr val="1C4587"/>
              </a:buClr>
              <a:buSzPts val="1400"/>
              <a:buFont typeface="Roboto"/>
              <a:buChar char="●"/>
            </a:pPr>
            <a:r>
              <a:rPr lang="en" b="1">
                <a:solidFill>
                  <a:srgbClr val="1C4587"/>
                </a:solidFill>
                <a:latin typeface="Roboto"/>
                <a:ea typeface="Roboto"/>
                <a:cs typeface="Roboto"/>
                <a:sym typeface="Roboto"/>
              </a:rPr>
              <a:t>Replenish materials and supplies</a:t>
            </a:r>
            <a:endParaRPr b="1">
              <a:solidFill>
                <a:srgbClr val="1C4587"/>
              </a:solidFill>
              <a:latin typeface="Roboto"/>
              <a:ea typeface="Roboto"/>
              <a:cs typeface="Roboto"/>
              <a:sym typeface="Roboto"/>
            </a:endParaRPr>
          </a:p>
          <a:p>
            <a:pPr marL="457200" lvl="0" indent="-317500" algn="l" rtl="0">
              <a:lnSpc>
                <a:spcPct val="115000"/>
              </a:lnSpc>
              <a:spcBef>
                <a:spcPts val="0"/>
              </a:spcBef>
              <a:spcAft>
                <a:spcPts val="0"/>
              </a:spcAft>
              <a:buClr>
                <a:srgbClr val="1C4587"/>
              </a:buClr>
              <a:buSzPts val="1400"/>
              <a:buFont typeface="Roboto"/>
              <a:buChar char="●"/>
            </a:pPr>
            <a:r>
              <a:rPr lang="en" b="1">
                <a:solidFill>
                  <a:srgbClr val="1C4587"/>
                </a:solidFill>
                <a:latin typeface="Roboto"/>
                <a:ea typeface="Roboto"/>
                <a:cs typeface="Roboto"/>
                <a:sym typeface="Roboto"/>
              </a:rPr>
              <a:t>Furniture</a:t>
            </a:r>
            <a:endParaRPr b="1">
              <a:solidFill>
                <a:srgbClr val="1C4587"/>
              </a:solidFill>
              <a:latin typeface="Roboto"/>
              <a:ea typeface="Roboto"/>
              <a:cs typeface="Roboto"/>
              <a:sym typeface="Roboto"/>
            </a:endParaRPr>
          </a:p>
          <a:p>
            <a:pPr marL="0" lvl="0" indent="0" algn="l" rtl="0">
              <a:lnSpc>
                <a:spcPct val="115000"/>
              </a:lnSpc>
              <a:spcBef>
                <a:spcPts val="0"/>
              </a:spcBef>
              <a:spcAft>
                <a:spcPts val="0"/>
              </a:spcAft>
              <a:buNone/>
            </a:pPr>
            <a:endParaRPr sz="1200" b="1">
              <a:solidFill>
                <a:srgbClr val="1C4587"/>
              </a:solidFill>
              <a:latin typeface="Roboto"/>
              <a:ea typeface="Roboto"/>
              <a:cs typeface="Roboto"/>
              <a:sym typeface="Roboto"/>
            </a:endParaRPr>
          </a:p>
          <a:p>
            <a:pPr marL="0" lvl="0" indent="0" algn="l" rtl="0">
              <a:lnSpc>
                <a:spcPct val="115000"/>
              </a:lnSpc>
              <a:spcBef>
                <a:spcPts val="0"/>
              </a:spcBef>
              <a:spcAft>
                <a:spcPts val="0"/>
              </a:spcAft>
              <a:buNone/>
            </a:pPr>
            <a:endParaRPr sz="1200">
              <a:latin typeface="Roboto"/>
              <a:ea typeface="Roboto"/>
              <a:cs typeface="Roboto"/>
              <a:sym typeface="Roboto"/>
            </a:endParaRPr>
          </a:p>
          <a:p>
            <a:pPr marL="0" lvl="0" indent="0" algn="l" rtl="0">
              <a:lnSpc>
                <a:spcPct val="115000"/>
              </a:lnSpc>
              <a:spcBef>
                <a:spcPts val="0"/>
              </a:spcBef>
              <a:spcAft>
                <a:spcPts val="0"/>
              </a:spcAft>
              <a:buNone/>
            </a:pPr>
            <a:endParaRPr sz="1200">
              <a:latin typeface="Roboto"/>
              <a:ea typeface="Roboto"/>
              <a:cs typeface="Roboto"/>
              <a:sym typeface="Roboto"/>
            </a:endParaRPr>
          </a:p>
          <a:p>
            <a:pPr marL="0" lvl="0" indent="0" algn="l" rtl="0">
              <a:lnSpc>
                <a:spcPct val="115000"/>
              </a:lnSpc>
              <a:spcBef>
                <a:spcPts val="0"/>
              </a:spcBef>
              <a:spcAft>
                <a:spcPts val="0"/>
              </a:spcAft>
              <a:buNone/>
            </a:pPr>
            <a:endParaRPr sz="1200">
              <a:latin typeface="Roboto"/>
              <a:ea typeface="Roboto"/>
              <a:cs typeface="Roboto"/>
              <a:sym typeface="Roboto"/>
            </a:endParaRPr>
          </a:p>
          <a:p>
            <a:pPr marL="0" lvl="0" indent="0" algn="l" rtl="0">
              <a:lnSpc>
                <a:spcPct val="115000"/>
              </a:lnSpc>
              <a:spcBef>
                <a:spcPts val="0"/>
              </a:spcBef>
              <a:spcAft>
                <a:spcPts val="0"/>
              </a:spcAft>
              <a:buNone/>
            </a:pPr>
            <a:endParaRPr sz="1200">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21"/>
        <p:cNvGrpSpPr/>
        <p:nvPr/>
      </p:nvGrpSpPr>
      <p:grpSpPr>
        <a:xfrm>
          <a:off x="0" y="0"/>
          <a:ext cx="0" cy="0"/>
          <a:chOff x="0" y="0"/>
          <a:chExt cx="0" cy="0"/>
        </a:xfrm>
      </p:grpSpPr>
      <p:sp>
        <p:nvSpPr>
          <p:cNvPr id="122" name="Google Shape;122;p19"/>
          <p:cNvSpPr txBox="1"/>
          <p:nvPr/>
        </p:nvSpPr>
        <p:spPr>
          <a:xfrm>
            <a:off x="582200" y="436650"/>
            <a:ext cx="8244900" cy="5710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800" b="1" u="sng">
                <a:solidFill>
                  <a:srgbClr val="0B5394"/>
                </a:solidFill>
                <a:latin typeface="Merriweather"/>
                <a:ea typeface="Merriweather"/>
                <a:cs typeface="Merriweather"/>
                <a:sym typeface="Merriweather"/>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AES 2023/2024 Proposed Budget</a:t>
            </a:r>
            <a:endParaRPr sz="2800" b="1">
              <a:solidFill>
                <a:srgbClr val="0B5394"/>
              </a:solidFill>
              <a:latin typeface="Merriweather"/>
              <a:ea typeface="Merriweather"/>
              <a:cs typeface="Merriweather"/>
              <a:sym typeface="Merriweather"/>
            </a:endParaRPr>
          </a:p>
          <a:p>
            <a:pPr marL="0" lvl="0" indent="0" algn="ctr" rtl="0">
              <a:spcBef>
                <a:spcPts val="0"/>
              </a:spcBef>
              <a:spcAft>
                <a:spcPts val="0"/>
              </a:spcAft>
              <a:buNone/>
            </a:pPr>
            <a:endParaRPr sz="2300" b="1">
              <a:solidFill>
                <a:srgbClr val="073763"/>
              </a:solidFill>
              <a:latin typeface="Merriweather"/>
              <a:ea typeface="Merriweather"/>
              <a:cs typeface="Merriweather"/>
              <a:sym typeface="Merriweather"/>
            </a:endParaRPr>
          </a:p>
          <a:p>
            <a:pPr marL="0" lvl="0" indent="0" algn="l" rtl="0">
              <a:spcBef>
                <a:spcPts val="0"/>
              </a:spcBef>
              <a:spcAft>
                <a:spcPts val="0"/>
              </a:spcAft>
              <a:buNone/>
            </a:pPr>
            <a:r>
              <a:rPr lang="en" sz="1500" b="1" u="sng">
                <a:solidFill>
                  <a:srgbClr val="0B5394"/>
                </a:solidFill>
                <a:latin typeface="Roboto"/>
                <a:ea typeface="Roboto"/>
                <a:cs typeface="Roboto"/>
                <a:sym typeface="Roboto"/>
              </a:rPr>
              <a:t>Reading and Math Foundational Skills:</a:t>
            </a:r>
            <a:r>
              <a:rPr lang="en" sz="1500" b="1">
                <a:solidFill>
                  <a:srgbClr val="0B5394"/>
                </a:solidFill>
                <a:latin typeface="Roboto"/>
                <a:ea typeface="Roboto"/>
                <a:cs typeface="Roboto"/>
                <a:sym typeface="Roboto"/>
              </a:rPr>
              <a:t> </a:t>
            </a:r>
            <a:endParaRPr sz="1500" b="1">
              <a:solidFill>
                <a:srgbClr val="0B5394"/>
              </a:solidFill>
              <a:latin typeface="Roboto"/>
              <a:ea typeface="Roboto"/>
              <a:cs typeface="Roboto"/>
              <a:sym typeface="Roboto"/>
            </a:endParaRPr>
          </a:p>
          <a:p>
            <a:pPr marL="0" lvl="0" indent="0" algn="l" rtl="0">
              <a:spcBef>
                <a:spcPts val="0"/>
              </a:spcBef>
              <a:spcAft>
                <a:spcPts val="0"/>
              </a:spcAft>
              <a:buNone/>
            </a:pPr>
            <a:r>
              <a:rPr lang="en" sz="1500" b="1">
                <a:solidFill>
                  <a:srgbClr val="0B5394"/>
                </a:solidFill>
                <a:latin typeface="Roboto"/>
                <a:ea typeface="Roboto"/>
                <a:cs typeface="Roboto"/>
                <a:sym typeface="Roboto"/>
              </a:rPr>
              <a:t>May Center Contract Total $25,000:  $18,332 FII, $6,668 CLSD</a:t>
            </a:r>
            <a:endParaRPr sz="1500" b="1">
              <a:solidFill>
                <a:srgbClr val="0B5394"/>
              </a:solidFill>
              <a:latin typeface="Roboto"/>
              <a:ea typeface="Roboto"/>
              <a:cs typeface="Roboto"/>
              <a:sym typeface="Roboto"/>
            </a:endParaRPr>
          </a:p>
          <a:p>
            <a:pPr marL="0" lvl="0" indent="0" algn="l" rtl="0">
              <a:spcBef>
                <a:spcPts val="0"/>
              </a:spcBef>
              <a:spcAft>
                <a:spcPts val="0"/>
              </a:spcAft>
              <a:buNone/>
            </a:pPr>
            <a:r>
              <a:rPr lang="en" sz="1500" b="1">
                <a:solidFill>
                  <a:srgbClr val="0B5394"/>
                </a:solidFill>
                <a:latin typeface="Roboto"/>
                <a:ea typeface="Roboto"/>
                <a:cs typeface="Roboto"/>
                <a:sym typeface="Roboto"/>
              </a:rPr>
              <a:t>Math Coaching Total $14,193: $1,260 Operational, $12,933 FII </a:t>
            </a:r>
            <a:endParaRPr sz="1500" b="1">
              <a:solidFill>
                <a:srgbClr val="0B5394"/>
              </a:solidFill>
              <a:latin typeface="Roboto"/>
              <a:ea typeface="Roboto"/>
              <a:cs typeface="Roboto"/>
              <a:sym typeface="Roboto"/>
            </a:endParaRPr>
          </a:p>
          <a:p>
            <a:pPr marL="0" lvl="0" indent="0" algn="l" rtl="0">
              <a:spcBef>
                <a:spcPts val="0"/>
              </a:spcBef>
              <a:spcAft>
                <a:spcPts val="0"/>
              </a:spcAft>
              <a:buNone/>
            </a:pPr>
            <a:endParaRPr sz="1500" b="1">
              <a:solidFill>
                <a:srgbClr val="0B5394"/>
              </a:solidFill>
              <a:latin typeface="Roboto"/>
              <a:ea typeface="Roboto"/>
              <a:cs typeface="Roboto"/>
              <a:sym typeface="Roboto"/>
            </a:endParaRPr>
          </a:p>
          <a:p>
            <a:pPr marL="0" lvl="0" indent="0" algn="l" rtl="0">
              <a:spcBef>
                <a:spcPts val="0"/>
              </a:spcBef>
              <a:spcAft>
                <a:spcPts val="0"/>
              </a:spcAft>
              <a:buNone/>
            </a:pPr>
            <a:r>
              <a:rPr lang="en" sz="1500" b="1" u="sng">
                <a:solidFill>
                  <a:srgbClr val="0B5394"/>
                </a:solidFill>
                <a:latin typeface="Roboto"/>
                <a:ea typeface="Roboto"/>
                <a:cs typeface="Roboto"/>
                <a:sym typeface="Roboto"/>
              </a:rPr>
              <a:t>Staff:</a:t>
            </a:r>
            <a:endParaRPr sz="1500" b="1" u="sng">
              <a:solidFill>
                <a:srgbClr val="0B5394"/>
              </a:solidFill>
              <a:latin typeface="Roboto"/>
              <a:ea typeface="Roboto"/>
              <a:cs typeface="Roboto"/>
              <a:sym typeface="Roboto"/>
            </a:endParaRPr>
          </a:p>
          <a:p>
            <a:pPr marL="0" lvl="0" indent="0" algn="l" rtl="0">
              <a:spcBef>
                <a:spcPts val="0"/>
              </a:spcBef>
              <a:spcAft>
                <a:spcPts val="0"/>
              </a:spcAft>
              <a:buNone/>
            </a:pPr>
            <a:r>
              <a:rPr lang="en" sz="1500" b="1">
                <a:solidFill>
                  <a:srgbClr val="0B5394"/>
                </a:solidFill>
                <a:latin typeface="Roboto"/>
                <a:ea typeface="Roboto"/>
                <a:cs typeface="Roboto"/>
                <a:sym typeface="Roboto"/>
              </a:rPr>
              <a:t>Educational Assistant $33,750: $25,000 + $8,750 Title I</a:t>
            </a:r>
            <a:endParaRPr sz="1500" b="1">
              <a:solidFill>
                <a:srgbClr val="0B5394"/>
              </a:solidFill>
              <a:latin typeface="Roboto"/>
              <a:ea typeface="Roboto"/>
              <a:cs typeface="Roboto"/>
              <a:sym typeface="Roboto"/>
            </a:endParaRPr>
          </a:p>
          <a:p>
            <a:pPr marL="0" lvl="0" indent="0" algn="l" rtl="0">
              <a:spcBef>
                <a:spcPts val="0"/>
              </a:spcBef>
              <a:spcAft>
                <a:spcPts val="0"/>
              </a:spcAft>
              <a:buNone/>
            </a:pPr>
            <a:r>
              <a:rPr lang="en" sz="1500" b="1">
                <a:solidFill>
                  <a:srgbClr val="0B5394"/>
                </a:solidFill>
                <a:latin typeface="Roboto"/>
                <a:ea typeface="Roboto"/>
                <a:cs typeface="Roboto"/>
                <a:sym typeface="Roboto"/>
              </a:rPr>
              <a:t>Full Time Music Teacher $37,800: $28,000 $4,200 Title I</a:t>
            </a:r>
            <a:endParaRPr sz="1500" b="1">
              <a:solidFill>
                <a:srgbClr val="0B5394"/>
              </a:solidFill>
              <a:latin typeface="Roboto"/>
              <a:ea typeface="Roboto"/>
              <a:cs typeface="Roboto"/>
              <a:sym typeface="Roboto"/>
            </a:endParaRPr>
          </a:p>
          <a:p>
            <a:pPr marL="0" lvl="0" indent="0" algn="l" rtl="0">
              <a:spcBef>
                <a:spcPts val="0"/>
              </a:spcBef>
              <a:spcAft>
                <a:spcPts val="0"/>
              </a:spcAft>
              <a:buNone/>
            </a:pPr>
            <a:endParaRPr sz="1500" b="1">
              <a:solidFill>
                <a:srgbClr val="0B5394"/>
              </a:solidFill>
              <a:latin typeface="Roboto"/>
              <a:ea typeface="Roboto"/>
              <a:cs typeface="Roboto"/>
              <a:sym typeface="Roboto"/>
            </a:endParaRPr>
          </a:p>
          <a:p>
            <a:pPr marL="0" lvl="0" indent="0" algn="l" rtl="0">
              <a:spcBef>
                <a:spcPts val="0"/>
              </a:spcBef>
              <a:spcAft>
                <a:spcPts val="0"/>
              </a:spcAft>
              <a:buNone/>
            </a:pPr>
            <a:r>
              <a:rPr lang="en" sz="1500" b="1" u="sng">
                <a:solidFill>
                  <a:srgbClr val="0B5394"/>
                </a:solidFill>
                <a:latin typeface="Roboto"/>
                <a:ea typeface="Roboto"/>
                <a:cs typeface="Roboto"/>
                <a:sym typeface="Roboto"/>
              </a:rPr>
              <a:t>Additional Compensation</a:t>
            </a:r>
            <a:endParaRPr sz="1500" b="1" u="sng">
              <a:solidFill>
                <a:srgbClr val="0B5394"/>
              </a:solidFill>
              <a:latin typeface="Roboto"/>
              <a:ea typeface="Roboto"/>
              <a:cs typeface="Roboto"/>
              <a:sym typeface="Roboto"/>
            </a:endParaRPr>
          </a:p>
          <a:p>
            <a:pPr marL="0" lvl="0" indent="0" algn="l" rtl="0">
              <a:spcBef>
                <a:spcPts val="0"/>
              </a:spcBef>
              <a:spcAft>
                <a:spcPts val="0"/>
              </a:spcAft>
              <a:buNone/>
            </a:pPr>
            <a:r>
              <a:rPr lang="en" sz="1500" b="1">
                <a:solidFill>
                  <a:srgbClr val="0B5394"/>
                </a:solidFill>
                <a:latin typeface="Roboto"/>
                <a:ea typeface="Roboto"/>
                <a:cs typeface="Roboto"/>
                <a:sym typeface="Roboto"/>
              </a:rPr>
              <a:t>Tutoring $25,000 +35%: $25,000  (+$8,750) FII </a:t>
            </a:r>
            <a:endParaRPr sz="1500" b="1">
              <a:solidFill>
                <a:srgbClr val="0B5394"/>
              </a:solidFill>
              <a:latin typeface="Roboto"/>
              <a:ea typeface="Roboto"/>
              <a:cs typeface="Roboto"/>
              <a:sym typeface="Roboto"/>
            </a:endParaRPr>
          </a:p>
          <a:p>
            <a:pPr marL="0" lvl="0" indent="0" algn="l" rtl="0">
              <a:spcBef>
                <a:spcPts val="0"/>
              </a:spcBef>
              <a:spcAft>
                <a:spcPts val="0"/>
              </a:spcAft>
              <a:buNone/>
            </a:pPr>
            <a:r>
              <a:rPr lang="en" sz="1500" b="1">
                <a:solidFill>
                  <a:srgbClr val="0B5394"/>
                </a:solidFill>
                <a:latin typeface="Roboto"/>
                <a:ea typeface="Roboto"/>
                <a:cs typeface="Roboto"/>
                <a:sym typeface="Roboto"/>
              </a:rPr>
              <a:t>Stipends $7000 +35%: $9,450 Impact Aid</a:t>
            </a:r>
            <a:endParaRPr sz="1500" b="1">
              <a:solidFill>
                <a:srgbClr val="0B5394"/>
              </a:solidFill>
              <a:latin typeface="Roboto"/>
              <a:ea typeface="Roboto"/>
              <a:cs typeface="Roboto"/>
              <a:sym typeface="Roboto"/>
            </a:endParaRPr>
          </a:p>
          <a:p>
            <a:pPr marL="0" lvl="0" indent="0" algn="l" rtl="0">
              <a:spcBef>
                <a:spcPts val="0"/>
              </a:spcBef>
              <a:spcAft>
                <a:spcPts val="0"/>
              </a:spcAft>
              <a:buNone/>
            </a:pPr>
            <a:endParaRPr sz="1500">
              <a:latin typeface="Roboto"/>
              <a:ea typeface="Roboto"/>
              <a:cs typeface="Roboto"/>
              <a:sym typeface="Roboto"/>
            </a:endParaRPr>
          </a:p>
          <a:p>
            <a:pPr marL="0" lvl="0" indent="0" algn="l" rtl="0">
              <a:spcBef>
                <a:spcPts val="0"/>
              </a:spcBef>
              <a:spcAft>
                <a:spcPts val="0"/>
              </a:spcAft>
              <a:buNone/>
            </a:pPr>
            <a:r>
              <a:rPr lang="en" sz="1500" b="1" u="sng">
                <a:solidFill>
                  <a:srgbClr val="0B5394"/>
                </a:solidFill>
                <a:latin typeface="Roboto"/>
                <a:ea typeface="Roboto"/>
                <a:cs typeface="Roboto"/>
                <a:sym typeface="Roboto"/>
              </a:rPr>
              <a:t>Student Programs/Enrichment:</a:t>
            </a:r>
            <a:endParaRPr sz="1500" b="1" u="sng">
              <a:solidFill>
                <a:srgbClr val="0B5394"/>
              </a:solidFill>
              <a:latin typeface="Roboto"/>
              <a:ea typeface="Roboto"/>
              <a:cs typeface="Roboto"/>
              <a:sym typeface="Roboto"/>
            </a:endParaRPr>
          </a:p>
          <a:p>
            <a:pPr marL="0" lvl="0" indent="0" algn="l" rtl="0">
              <a:spcBef>
                <a:spcPts val="0"/>
              </a:spcBef>
              <a:spcAft>
                <a:spcPts val="0"/>
              </a:spcAft>
              <a:buNone/>
            </a:pPr>
            <a:r>
              <a:rPr lang="en" sz="1500" b="1">
                <a:solidFill>
                  <a:srgbClr val="0B5394"/>
                </a:solidFill>
                <a:latin typeface="Roboto"/>
                <a:ea typeface="Roboto"/>
                <a:cs typeface="Roboto"/>
                <a:sym typeface="Roboto"/>
              </a:rPr>
              <a:t>Field Trips, Presenters: $5,000 FII</a:t>
            </a:r>
            <a:endParaRPr sz="1500" b="1">
              <a:solidFill>
                <a:srgbClr val="0B5394"/>
              </a:solidFill>
              <a:latin typeface="Roboto"/>
              <a:ea typeface="Roboto"/>
              <a:cs typeface="Roboto"/>
              <a:sym typeface="Roboto"/>
            </a:endParaRPr>
          </a:p>
          <a:p>
            <a:pPr marL="0" lvl="0" indent="457200" algn="l" rtl="0">
              <a:spcBef>
                <a:spcPts val="0"/>
              </a:spcBef>
              <a:spcAft>
                <a:spcPts val="0"/>
              </a:spcAft>
              <a:buNone/>
            </a:pPr>
            <a:r>
              <a:rPr lang="en" sz="1500" b="1">
                <a:solidFill>
                  <a:srgbClr val="0B5394"/>
                </a:solidFill>
                <a:latin typeface="Roboto"/>
                <a:ea typeface="Roboto"/>
                <a:cs typeface="Roboto"/>
                <a:sym typeface="Roboto"/>
              </a:rPr>
              <a:t>Transportation (FT) $7500: $6,240 FII,  $1260 Operational</a:t>
            </a:r>
            <a:endParaRPr sz="1500" b="1">
              <a:solidFill>
                <a:srgbClr val="0B5394"/>
              </a:solidFill>
              <a:latin typeface="Roboto"/>
              <a:ea typeface="Roboto"/>
              <a:cs typeface="Roboto"/>
              <a:sym typeface="Roboto"/>
            </a:endParaRPr>
          </a:p>
          <a:p>
            <a:pPr marL="0" lvl="0" indent="0" algn="l" rtl="0">
              <a:spcBef>
                <a:spcPts val="0"/>
              </a:spcBef>
              <a:spcAft>
                <a:spcPts val="0"/>
              </a:spcAft>
              <a:buNone/>
            </a:pPr>
            <a:endParaRPr sz="1300">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pic>
        <p:nvPicPr>
          <p:cNvPr id="123" name="Google Shape;123;p19"/>
          <p:cNvPicPr preferRelativeResize="0"/>
          <p:nvPr/>
        </p:nvPicPr>
        <p:blipFill>
          <a:blip r:embed="rId4">
            <a:alphaModFix/>
          </a:blip>
          <a:stretch>
            <a:fillRect/>
          </a:stretch>
        </p:blipFill>
        <p:spPr>
          <a:xfrm>
            <a:off x="6262825" y="3618775"/>
            <a:ext cx="2828448" cy="13989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127"/>
        <p:cNvGrpSpPr/>
        <p:nvPr/>
      </p:nvGrpSpPr>
      <p:grpSpPr>
        <a:xfrm>
          <a:off x="0" y="0"/>
          <a:ext cx="0" cy="0"/>
          <a:chOff x="0" y="0"/>
          <a:chExt cx="0" cy="0"/>
        </a:xfrm>
      </p:grpSpPr>
      <p:sp>
        <p:nvSpPr>
          <p:cNvPr id="128" name="Google Shape;128;p20"/>
          <p:cNvSpPr txBox="1"/>
          <p:nvPr/>
        </p:nvSpPr>
        <p:spPr>
          <a:xfrm>
            <a:off x="261125" y="226675"/>
            <a:ext cx="8463600" cy="518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b="1" u="sng">
                <a:solidFill>
                  <a:srgbClr val="0B5394"/>
                </a:solidFill>
                <a:latin typeface="Merriweather"/>
                <a:ea typeface="Merriweather"/>
                <a:cs typeface="Merriweather"/>
                <a:sym typeface="Merriweather"/>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AES 2023/2024 Proposed Budget</a:t>
            </a:r>
            <a:endParaRPr sz="2700" b="1">
              <a:solidFill>
                <a:srgbClr val="0B5394"/>
              </a:solidFill>
              <a:latin typeface="Merriweather"/>
              <a:ea typeface="Merriweather"/>
              <a:cs typeface="Merriweather"/>
              <a:sym typeface="Merriweather"/>
            </a:endParaRPr>
          </a:p>
          <a:p>
            <a:pPr marL="0" lvl="0" indent="0" algn="l" rtl="0">
              <a:spcBef>
                <a:spcPts val="0"/>
              </a:spcBef>
              <a:spcAft>
                <a:spcPts val="0"/>
              </a:spcAft>
              <a:buNone/>
            </a:pPr>
            <a:endParaRPr b="1">
              <a:solidFill>
                <a:srgbClr val="073763"/>
              </a:solidFill>
              <a:latin typeface="Roboto"/>
              <a:ea typeface="Roboto"/>
              <a:cs typeface="Roboto"/>
              <a:sym typeface="Roboto"/>
            </a:endParaRPr>
          </a:p>
          <a:p>
            <a:pPr marL="0" lvl="0" indent="0" algn="l" rtl="0">
              <a:spcBef>
                <a:spcPts val="0"/>
              </a:spcBef>
              <a:spcAft>
                <a:spcPts val="0"/>
              </a:spcAft>
              <a:buNone/>
            </a:pPr>
            <a:r>
              <a:rPr lang="en" sz="1700" b="1">
                <a:solidFill>
                  <a:srgbClr val="3D85C6"/>
                </a:solidFill>
                <a:latin typeface="Roboto"/>
                <a:ea typeface="Roboto"/>
                <a:cs typeface="Roboto"/>
                <a:sym typeface="Roboto"/>
              </a:rPr>
              <a:t>SEL Support:</a:t>
            </a:r>
            <a:endParaRPr sz="1700" b="1">
              <a:solidFill>
                <a:srgbClr val="3D85C6"/>
              </a:solidFill>
              <a:latin typeface="Roboto"/>
              <a:ea typeface="Roboto"/>
              <a:cs typeface="Roboto"/>
              <a:sym typeface="Roboto"/>
            </a:endParaRPr>
          </a:p>
          <a:p>
            <a:pPr marL="0" lvl="0" indent="0" algn="l" rtl="0">
              <a:spcBef>
                <a:spcPts val="0"/>
              </a:spcBef>
              <a:spcAft>
                <a:spcPts val="0"/>
              </a:spcAft>
              <a:buNone/>
            </a:pPr>
            <a:r>
              <a:rPr lang="en" sz="1500" b="1" u="sng">
                <a:solidFill>
                  <a:srgbClr val="3D85C6"/>
                </a:solidFill>
                <a:latin typeface="Roboto"/>
                <a:ea typeface="Roboto"/>
                <a:cs typeface="Roboto"/>
                <a:sym typeface="Robot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SEL Curriculum $5397</a:t>
            </a:r>
            <a:r>
              <a:rPr lang="en" sz="1500" b="1">
                <a:solidFill>
                  <a:srgbClr val="3D85C6"/>
                </a:solidFill>
                <a:latin typeface="Roboto"/>
                <a:ea typeface="Roboto"/>
                <a:cs typeface="Roboto"/>
                <a:sym typeface="Roboto"/>
              </a:rPr>
              <a:t>: $1260 Operational, $2900 IDEA B, $1237 Title IV</a:t>
            </a:r>
            <a:endParaRPr sz="1500" b="1">
              <a:solidFill>
                <a:srgbClr val="3D85C6"/>
              </a:solidFill>
              <a:latin typeface="Roboto"/>
              <a:ea typeface="Roboto"/>
              <a:cs typeface="Roboto"/>
              <a:sym typeface="Roboto"/>
            </a:endParaRPr>
          </a:p>
          <a:p>
            <a:pPr marL="0" lvl="0" indent="0" algn="l" rtl="0">
              <a:spcBef>
                <a:spcPts val="0"/>
              </a:spcBef>
              <a:spcAft>
                <a:spcPts val="0"/>
              </a:spcAft>
              <a:buNone/>
            </a:pPr>
            <a:r>
              <a:rPr lang="en" sz="1500" b="1">
                <a:solidFill>
                  <a:srgbClr val="3D85C6"/>
                </a:solidFill>
                <a:latin typeface="Roboto"/>
                <a:ea typeface="Roboto"/>
                <a:cs typeface="Roboto"/>
                <a:sym typeface="Roboto"/>
              </a:rPr>
              <a:t>Parent Workshops</a:t>
            </a:r>
            <a:endParaRPr sz="1500" b="1">
              <a:solidFill>
                <a:srgbClr val="3D85C6"/>
              </a:solidFill>
              <a:latin typeface="Roboto"/>
              <a:ea typeface="Roboto"/>
              <a:cs typeface="Roboto"/>
              <a:sym typeface="Roboto"/>
            </a:endParaRPr>
          </a:p>
          <a:p>
            <a:pPr marL="0" lvl="0" indent="457200" algn="l" rtl="0">
              <a:spcBef>
                <a:spcPts val="0"/>
              </a:spcBef>
              <a:spcAft>
                <a:spcPts val="0"/>
              </a:spcAft>
              <a:buNone/>
            </a:pPr>
            <a:r>
              <a:rPr lang="en" sz="1500" b="1">
                <a:solidFill>
                  <a:srgbClr val="3D85C6"/>
                </a:solidFill>
                <a:latin typeface="Roboto"/>
                <a:ea typeface="Roboto"/>
                <a:cs typeface="Roboto"/>
                <a:sym typeface="Roboto"/>
              </a:rPr>
              <a:t>Childcare $3000+35%: $4050 Title IV </a:t>
            </a:r>
            <a:endParaRPr sz="1500" b="1">
              <a:solidFill>
                <a:srgbClr val="3D85C6"/>
              </a:solidFill>
              <a:latin typeface="Roboto"/>
              <a:ea typeface="Roboto"/>
              <a:cs typeface="Roboto"/>
              <a:sym typeface="Roboto"/>
            </a:endParaRPr>
          </a:p>
          <a:p>
            <a:pPr marL="0" lvl="0" indent="0" algn="l" rtl="0">
              <a:spcBef>
                <a:spcPts val="0"/>
              </a:spcBef>
              <a:spcAft>
                <a:spcPts val="0"/>
              </a:spcAft>
              <a:buNone/>
            </a:pPr>
            <a:r>
              <a:rPr lang="en" sz="1500" b="1">
                <a:solidFill>
                  <a:srgbClr val="3D85C6"/>
                </a:solidFill>
                <a:latin typeface="Roboto"/>
                <a:ea typeface="Roboto"/>
                <a:cs typeface="Roboto"/>
                <a:sym typeface="Roboto"/>
              </a:rPr>
              <a:t>Trauma Informed Training (staff): $1500 Title IV</a:t>
            </a:r>
            <a:endParaRPr sz="1500" b="1">
              <a:solidFill>
                <a:srgbClr val="3D85C6"/>
              </a:solidFill>
              <a:latin typeface="Roboto"/>
              <a:ea typeface="Roboto"/>
              <a:cs typeface="Roboto"/>
              <a:sym typeface="Roboto"/>
            </a:endParaRPr>
          </a:p>
          <a:p>
            <a:pPr marL="0" lvl="0" indent="0" algn="l" rtl="0">
              <a:spcBef>
                <a:spcPts val="0"/>
              </a:spcBef>
              <a:spcAft>
                <a:spcPts val="0"/>
              </a:spcAft>
              <a:buNone/>
            </a:pPr>
            <a:r>
              <a:rPr lang="en" sz="1500" b="1">
                <a:solidFill>
                  <a:srgbClr val="3D85C6"/>
                </a:solidFill>
                <a:latin typeface="Roboto"/>
                <a:ea typeface="Roboto"/>
                <a:cs typeface="Roboto"/>
                <a:sym typeface="Roboto"/>
              </a:rPr>
              <a:t>Running Medicine: $1760 Title I</a:t>
            </a:r>
            <a:endParaRPr sz="1500" b="1">
              <a:solidFill>
                <a:srgbClr val="3D85C6"/>
              </a:solidFill>
              <a:latin typeface="Roboto"/>
              <a:ea typeface="Roboto"/>
              <a:cs typeface="Roboto"/>
              <a:sym typeface="Roboto"/>
            </a:endParaRPr>
          </a:p>
          <a:p>
            <a:pPr marL="0" lvl="0" indent="0" algn="l" rtl="0">
              <a:spcBef>
                <a:spcPts val="0"/>
              </a:spcBef>
              <a:spcAft>
                <a:spcPts val="0"/>
              </a:spcAft>
              <a:buNone/>
            </a:pPr>
            <a:r>
              <a:rPr lang="en" sz="1500" b="1">
                <a:solidFill>
                  <a:srgbClr val="3D85C6"/>
                </a:solidFill>
                <a:latin typeface="Roboto"/>
                <a:ea typeface="Roboto"/>
                <a:cs typeface="Roboto"/>
                <a:sym typeface="Roboto"/>
              </a:rPr>
              <a:t>Food for Parent Workshops/Trainings $1360: $550 Impact Aid, $810 Title IV</a:t>
            </a:r>
            <a:endParaRPr sz="1500" b="1">
              <a:solidFill>
                <a:srgbClr val="3D85C6"/>
              </a:solidFill>
              <a:latin typeface="Roboto"/>
              <a:ea typeface="Roboto"/>
              <a:cs typeface="Roboto"/>
              <a:sym typeface="Roboto"/>
            </a:endParaRPr>
          </a:p>
          <a:p>
            <a:pPr marL="0" lvl="0" indent="0" algn="l" rtl="0">
              <a:spcBef>
                <a:spcPts val="0"/>
              </a:spcBef>
              <a:spcAft>
                <a:spcPts val="0"/>
              </a:spcAft>
              <a:buNone/>
            </a:pPr>
            <a:r>
              <a:rPr lang="en" sz="1500" b="1">
                <a:solidFill>
                  <a:srgbClr val="3D85C6"/>
                </a:solidFill>
                <a:latin typeface="Roboto"/>
                <a:ea typeface="Roboto"/>
                <a:cs typeface="Roboto"/>
                <a:sym typeface="Roboto"/>
              </a:rPr>
              <a:t>Mustang Store PBIS: $561 Title IV</a:t>
            </a:r>
            <a:endParaRPr sz="1500" b="1">
              <a:solidFill>
                <a:srgbClr val="3D85C6"/>
              </a:solidFill>
              <a:latin typeface="Roboto"/>
              <a:ea typeface="Roboto"/>
              <a:cs typeface="Roboto"/>
              <a:sym typeface="Roboto"/>
            </a:endParaRPr>
          </a:p>
          <a:p>
            <a:pPr marL="0" lvl="0" indent="0" algn="l" rtl="0">
              <a:spcBef>
                <a:spcPts val="0"/>
              </a:spcBef>
              <a:spcAft>
                <a:spcPts val="0"/>
              </a:spcAft>
              <a:buNone/>
            </a:pPr>
            <a:endParaRPr sz="1600" b="1">
              <a:solidFill>
                <a:srgbClr val="073763"/>
              </a:solidFill>
              <a:latin typeface="Roboto"/>
              <a:ea typeface="Roboto"/>
              <a:cs typeface="Roboto"/>
              <a:sym typeface="Roboto"/>
            </a:endParaRPr>
          </a:p>
          <a:p>
            <a:pPr marL="0" lvl="0" indent="0" algn="l" rtl="0">
              <a:spcBef>
                <a:spcPts val="0"/>
              </a:spcBef>
              <a:spcAft>
                <a:spcPts val="0"/>
              </a:spcAft>
              <a:buNone/>
            </a:pPr>
            <a:r>
              <a:rPr lang="en" sz="1600" b="1" u="sng">
                <a:latin typeface="Roboto"/>
                <a:ea typeface="Roboto"/>
                <a:cs typeface="Roboto"/>
                <a:sym typeface="Roboto"/>
              </a:rPr>
              <a:t>Supplies and Materials</a:t>
            </a:r>
            <a:endParaRPr sz="1600" b="1" u="sng">
              <a:latin typeface="Roboto"/>
              <a:ea typeface="Roboto"/>
              <a:cs typeface="Roboto"/>
              <a:sym typeface="Roboto"/>
            </a:endParaRPr>
          </a:p>
          <a:p>
            <a:pPr marL="0" lvl="0" indent="0" algn="l" rtl="0">
              <a:spcBef>
                <a:spcPts val="0"/>
              </a:spcBef>
              <a:spcAft>
                <a:spcPts val="0"/>
              </a:spcAft>
              <a:buNone/>
            </a:pPr>
            <a:r>
              <a:rPr lang="en" sz="1600" b="1">
                <a:latin typeface="Roboto"/>
                <a:ea typeface="Roboto"/>
                <a:cs typeface="Roboto"/>
                <a:sym typeface="Roboto"/>
              </a:rPr>
              <a:t>SOR Materials and books: CLSD $13,332</a:t>
            </a:r>
            <a:endParaRPr sz="1600" b="1">
              <a:latin typeface="Roboto"/>
              <a:ea typeface="Roboto"/>
              <a:cs typeface="Roboto"/>
              <a:sym typeface="Roboto"/>
            </a:endParaRPr>
          </a:p>
          <a:p>
            <a:pPr marL="0" lvl="0" indent="0" algn="l" rtl="0">
              <a:spcBef>
                <a:spcPts val="0"/>
              </a:spcBef>
              <a:spcAft>
                <a:spcPts val="0"/>
              </a:spcAft>
              <a:buNone/>
            </a:pPr>
            <a:r>
              <a:rPr lang="en" sz="1600" b="1">
                <a:latin typeface="Roboto"/>
                <a:ea typeface="Roboto"/>
                <a:cs typeface="Roboto"/>
                <a:sym typeface="Roboto"/>
              </a:rPr>
              <a:t>General Supplies: $5,003 At Risk Operational, $1260 Operational, </a:t>
            </a:r>
            <a:endParaRPr sz="1600" b="1">
              <a:latin typeface="Roboto"/>
              <a:ea typeface="Roboto"/>
              <a:cs typeface="Roboto"/>
              <a:sym typeface="Roboto"/>
            </a:endParaRPr>
          </a:p>
          <a:p>
            <a:pPr marL="0" lvl="0" indent="0" algn="l" rtl="0">
              <a:spcBef>
                <a:spcPts val="0"/>
              </a:spcBef>
              <a:spcAft>
                <a:spcPts val="0"/>
              </a:spcAft>
              <a:buNone/>
            </a:pPr>
            <a:r>
              <a:rPr lang="en" sz="1600" b="1">
                <a:latin typeface="Roboto"/>
                <a:ea typeface="Roboto"/>
                <a:cs typeface="Roboto"/>
                <a:sym typeface="Roboto"/>
              </a:rPr>
              <a:t>Supply Assets (furniture): $5,000 SB9</a:t>
            </a:r>
            <a:endParaRPr sz="1600" b="1">
              <a:latin typeface="Roboto"/>
              <a:ea typeface="Roboto"/>
              <a:cs typeface="Roboto"/>
              <a:sym typeface="Roboto"/>
            </a:endParaRPr>
          </a:p>
          <a:p>
            <a:pPr marL="0" lvl="0" indent="0" algn="l" rtl="0">
              <a:spcBef>
                <a:spcPts val="0"/>
              </a:spcBef>
              <a:spcAft>
                <a:spcPts val="0"/>
              </a:spcAft>
              <a:buNone/>
            </a:pPr>
            <a:endParaRPr sz="1600" b="1">
              <a:latin typeface="Roboto"/>
              <a:ea typeface="Roboto"/>
              <a:cs typeface="Roboto"/>
              <a:sym typeface="Roboto"/>
            </a:endParaRPr>
          </a:p>
          <a:p>
            <a:pPr marL="0" lvl="0" indent="0" algn="l" rtl="0">
              <a:spcBef>
                <a:spcPts val="0"/>
              </a:spcBef>
              <a:spcAft>
                <a:spcPts val="0"/>
              </a:spcAft>
              <a:buNone/>
            </a:pPr>
            <a:r>
              <a:rPr lang="en" sz="1600" b="1">
                <a:latin typeface="Roboto"/>
                <a:ea typeface="Roboto"/>
                <a:cs typeface="Roboto"/>
                <a:sym typeface="Roboto"/>
              </a:rPr>
              <a:t>  </a:t>
            </a:r>
            <a:endParaRPr sz="1600" b="1">
              <a:latin typeface="Roboto"/>
              <a:ea typeface="Roboto"/>
              <a:cs typeface="Roboto"/>
              <a:sym typeface="Roboto"/>
            </a:endParaRPr>
          </a:p>
          <a:p>
            <a:pPr marL="0" lvl="0" indent="0" algn="l" rtl="0">
              <a:spcBef>
                <a:spcPts val="0"/>
              </a:spcBef>
              <a:spcAft>
                <a:spcPts val="0"/>
              </a:spcAft>
              <a:buNone/>
            </a:pPr>
            <a:r>
              <a:rPr lang="en" sz="1800" b="1">
                <a:solidFill>
                  <a:schemeClr val="accent3"/>
                </a:solidFill>
                <a:latin typeface="Roboto"/>
                <a:ea typeface="Roboto"/>
                <a:cs typeface="Roboto"/>
                <a:sym typeface="Roboto"/>
              </a:rPr>
              <a:t>*Wish list: transportation for after school programs, (FTE) math interventionist, </a:t>
            </a:r>
            <a:r>
              <a:rPr lang="en" sz="1800" b="1" u="sng">
                <a:solidFill>
                  <a:schemeClr val="accent3"/>
                </a:solidFill>
                <a:latin typeface="Roboto"/>
                <a:ea typeface="Roboto"/>
                <a:cs typeface="Roboto"/>
                <a:sym typeface="Roboto"/>
              </a:rPr>
              <a:t>part time gardening teacher, </a:t>
            </a:r>
            <a:r>
              <a:rPr lang="en" sz="1800" b="1">
                <a:solidFill>
                  <a:schemeClr val="accent3"/>
                </a:solidFill>
                <a:latin typeface="Roboto"/>
                <a:ea typeface="Roboto"/>
                <a:cs typeface="Roboto"/>
                <a:sym typeface="Roboto"/>
              </a:rPr>
              <a:t>Discovery Ed</a:t>
            </a:r>
            <a:endParaRPr sz="1800" b="1">
              <a:solidFill>
                <a:schemeClr val="accent3"/>
              </a:solidFill>
              <a:latin typeface="Roboto"/>
              <a:ea typeface="Roboto"/>
              <a:cs typeface="Roboto"/>
              <a:sym typeface="Roboto"/>
            </a:endParaRPr>
          </a:p>
          <a:p>
            <a:pPr marL="0" lvl="0" indent="0" algn="l" rtl="0">
              <a:spcBef>
                <a:spcPts val="0"/>
              </a:spcBef>
              <a:spcAft>
                <a:spcPts val="0"/>
              </a:spcAft>
              <a:buNone/>
            </a:pPr>
            <a:endParaRPr b="1">
              <a:solidFill>
                <a:srgbClr val="073763"/>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311700" y="539725"/>
            <a:ext cx="8520600" cy="9069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sz="4155" b="1">
                <a:solidFill>
                  <a:srgbClr val="0B5394"/>
                </a:solidFill>
              </a:rPr>
              <a:t>Proposed Schedule:</a:t>
            </a:r>
            <a:endParaRPr sz="4155" b="1">
              <a:solidFill>
                <a:srgbClr val="0B5394"/>
              </a:solidFill>
            </a:endParaRPr>
          </a:p>
          <a:p>
            <a:pPr marL="0" lvl="0" indent="0" algn="ctr" rtl="0">
              <a:spcBef>
                <a:spcPts val="0"/>
              </a:spcBef>
              <a:spcAft>
                <a:spcPts val="0"/>
              </a:spcAft>
              <a:buNone/>
            </a:pPr>
            <a:r>
              <a:rPr lang="en" u="sng">
                <a:solidFill>
                  <a:schemeClr val="hlink"/>
                </a:solidFill>
                <a:hlinkClick r:id="rId3"/>
              </a:rPr>
              <a:t>2023/2024 Schedule</a:t>
            </a:r>
            <a:endParaRPr/>
          </a:p>
          <a:p>
            <a:pPr marL="0" lvl="0" indent="0" algn="l" rtl="0">
              <a:spcBef>
                <a:spcPts val="0"/>
              </a:spcBef>
              <a:spcAft>
                <a:spcPts val="0"/>
              </a:spcAft>
              <a:buNone/>
            </a:pPr>
            <a:endParaRPr/>
          </a:p>
          <a:p>
            <a:pPr marL="0" lvl="0" indent="0" algn="l" rtl="0">
              <a:spcBef>
                <a:spcPts val="0"/>
              </a:spcBef>
              <a:spcAft>
                <a:spcPts val="0"/>
              </a:spcAft>
              <a:buNone/>
            </a:pPr>
            <a:endParaRPr sz="1772"/>
          </a:p>
        </p:txBody>
      </p:sp>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688</Words>
  <Application>Microsoft Office PowerPoint</Application>
  <PresentationFormat>On-screen Show (16:9)</PresentationFormat>
  <Paragraphs>163</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Roboto</vt:lpstr>
      <vt:lpstr>Merriweather</vt:lpstr>
      <vt:lpstr>Paradigm</vt:lpstr>
      <vt:lpstr>PowerPoint Presentation</vt:lpstr>
      <vt:lpstr>Our Why</vt:lpstr>
      <vt:lpstr>PowerPoint Presentation</vt:lpstr>
      <vt:lpstr>How: By building capacity, a community of learning based on the needs of the students and community. Focus on the knowledge and skills teachers need based on student data, and the needs of the families Reading and Math: Foundational skills  SOR implementation in the classroom math foundational skills  Proper time for learning and implementation (training within the school day and compensation for PD after the school day) Tutoring and club programs Parenting workshops and childcare School wide SEL program Enrichment activities Field trips Performances Full time Educational Assistant </vt:lpstr>
      <vt:lpstr>Algodones Elementary 2023/2024 Staff </vt:lpstr>
      <vt:lpstr>PowerPoint Presentation</vt:lpstr>
      <vt:lpstr>PowerPoint Presentation</vt:lpstr>
      <vt:lpstr>PowerPoint Presentation</vt:lpstr>
      <vt:lpstr>Proposed Schedule: 2023/2024 Schedule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James</dc:creator>
  <cp:lastModifiedBy>Eric James</cp:lastModifiedBy>
  <cp:revision>1</cp:revision>
  <dcterms:modified xsi:type="dcterms:W3CDTF">2023-03-01T20:21:55Z</dcterms:modified>
</cp:coreProperties>
</file>